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434" r:id="rId3"/>
    <p:sldId id="445" r:id="rId4"/>
    <p:sldId id="451" r:id="rId5"/>
    <p:sldId id="450" r:id="rId6"/>
    <p:sldId id="446" r:id="rId7"/>
    <p:sldId id="447" r:id="rId8"/>
    <p:sldId id="448" r:id="rId9"/>
    <p:sldId id="443" r:id="rId10"/>
    <p:sldId id="444" r:id="rId11"/>
    <p:sldId id="438" r:id="rId12"/>
    <p:sldId id="452" r:id="rId13"/>
    <p:sldId id="436" r:id="rId14"/>
    <p:sldId id="453" r:id="rId15"/>
    <p:sldId id="435" r:id="rId16"/>
    <p:sldId id="441" r:id="rId17"/>
    <p:sldId id="440" r:id="rId18"/>
    <p:sldId id="335" r:id="rId19"/>
    <p:sldId id="439" r:id="rId20"/>
    <p:sldId id="309" r:id="rId21"/>
  </p:sldIdLst>
  <p:sldSz cx="10080625" cy="7559675"/>
  <p:notesSz cx="7023100" cy="9309100"/>
  <p:defaultTextStyle>
    <a:defPPr>
      <a:defRPr lang="en-GB"/>
    </a:defPPr>
    <a:lvl1pPr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1pPr>
    <a:lvl2pPr marL="430213" indent="-215900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2pPr>
    <a:lvl3pPr marL="646113" indent="-215900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3pPr>
    <a:lvl4pPr marL="862013" indent="-214313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4pPr>
    <a:lvl5pPr marL="1077913" indent="-215900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B2B2B2"/>
    <a:srgbClr val="99CCFF"/>
    <a:srgbClr val="CCFF99"/>
    <a:srgbClr val="CCFFCC"/>
    <a:srgbClr val="CCFF66"/>
    <a:srgbClr val="FF9966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779" autoAdjust="0"/>
    <p:restoredTop sz="92101" autoAdjust="0"/>
  </p:normalViewPr>
  <p:slideViewPr>
    <p:cSldViewPr>
      <p:cViewPr varScale="1">
        <p:scale>
          <a:sx n="60" d="100"/>
          <a:sy n="60" d="100"/>
        </p:scale>
        <p:origin x="1134" y="78"/>
      </p:cViewPr>
      <p:guideLst>
        <p:guide orient="horz" pos="2160"/>
        <p:guide pos="2880"/>
      </p:guideLst>
    </p:cSldViewPr>
  </p:slideViewPr>
  <p:outlineViewPr>
    <p:cViewPr>
      <p:scale>
        <a:sx n="170" d="100"/>
        <a:sy n="17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t" anchorCtr="0" compatLnSpc="1">
            <a:prstTxWarp prst="textNoShape">
              <a:avLst/>
            </a:prstTxWarp>
          </a:bodyPr>
          <a:lstStyle>
            <a:lvl1pPr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s-ES" altLang="es-MX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2" y="1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t" anchorCtr="0" compatLnSpc="1">
            <a:prstTxWarp prst="textNoShape">
              <a:avLst/>
            </a:prstTxWarp>
          </a:bodyPr>
          <a:lstStyle>
            <a:lvl1pPr algn="r"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s-ES" altLang="es-MX"/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8841396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b" anchorCtr="0" compatLnSpc="1">
            <a:prstTxWarp prst="textNoShape">
              <a:avLst/>
            </a:prstTxWarp>
          </a:bodyPr>
          <a:lstStyle>
            <a:lvl1pPr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s-ES" altLang="es-MX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2" y="8841396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b" anchorCtr="0" compatLnSpc="1">
            <a:prstTxWarp prst="textNoShape">
              <a:avLst/>
            </a:prstTxWarp>
          </a:bodyPr>
          <a:lstStyle>
            <a:lvl1pPr algn="r"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BF68A1A9-C02B-4279-B92D-F69B2D80240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30581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7023100" cy="93091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577" tIns="45789" rIns="91577" bIns="45789" anchor="ctr"/>
          <a:lstStyle/>
          <a:p>
            <a:endParaRPr lang="es-MX"/>
          </a:p>
        </p:txBody>
      </p:sp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608138" y="876300"/>
            <a:ext cx="3997325" cy="299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1102131" y="4169166"/>
            <a:ext cx="5019226" cy="332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213279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474280" y="875943"/>
            <a:ext cx="4270159" cy="30023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577" tIns="45789" rIns="91577" bIns="45789" anchor="ctr"/>
          <a:lstStyle/>
          <a:p>
            <a:endParaRPr lang="es-MX"/>
          </a:p>
        </p:txBody>
      </p:sp>
      <p:sp>
        <p:nvSpPr>
          <p:cNvPr id="296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1102132" y="4169165"/>
            <a:ext cx="5020816" cy="333018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302" tIns="40651" rIns="81302" bIns="40651" anchor="ctr"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98484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43065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483630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05639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2017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22548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62095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135618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737871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783246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14653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9985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685669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71853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24208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098767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44474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764670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897772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3433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307120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580828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72802093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739775" y="2101850"/>
            <a:ext cx="4225925" cy="476091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8100" y="2101850"/>
            <a:ext cx="4225925" cy="476091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323113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257720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329478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6628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7889454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100761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549810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192963" y="627063"/>
            <a:ext cx="2151062" cy="62357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739775" y="627063"/>
            <a:ext cx="6300788" cy="62357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219010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739775" y="627063"/>
            <a:ext cx="8604250" cy="62357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047355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39775" y="627063"/>
            <a:ext cx="8604250" cy="125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MX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9775" y="2101850"/>
            <a:ext cx="8604250" cy="476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MX"/>
              <a:t>Pulse para editar los formatos del texto del esquema</a:t>
            </a:r>
          </a:p>
          <a:p>
            <a:pPr lvl="1"/>
            <a:r>
              <a:rPr lang="en-GB" altLang="es-MX"/>
              <a:t>Segundo nivel del esquema</a:t>
            </a:r>
          </a:p>
          <a:p>
            <a:pPr lvl="2"/>
            <a:r>
              <a:rPr lang="en-GB" altLang="es-MX"/>
              <a:t>Tercer nivel del esquema</a:t>
            </a:r>
          </a:p>
          <a:p>
            <a:pPr lvl="3"/>
            <a:r>
              <a:rPr lang="en-GB" altLang="es-MX"/>
              <a:t>Cuarto nivel del esquema</a:t>
            </a:r>
          </a:p>
          <a:p>
            <a:pPr lvl="4"/>
            <a:r>
              <a:rPr lang="en-GB" altLang="es-MX"/>
              <a:t>Quinto nivel del esquema</a:t>
            </a:r>
          </a:p>
          <a:p>
            <a:pPr lvl="4"/>
            <a:r>
              <a:rPr lang="en-GB" altLang="es-MX"/>
              <a:t>Sexto nivel del esquema</a:t>
            </a:r>
          </a:p>
          <a:p>
            <a:pPr lvl="4"/>
            <a:r>
              <a:rPr lang="en-GB" altLang="es-MX"/>
              <a:t>Séptimo nivel del esquema</a:t>
            </a:r>
          </a:p>
          <a:p>
            <a:pPr lvl="4"/>
            <a:r>
              <a:rPr lang="en-GB" altLang="es-MX"/>
              <a:t>Octavo nivel del esquema</a:t>
            </a:r>
          </a:p>
          <a:p>
            <a:pPr lvl="4"/>
            <a:r>
              <a:rPr lang="en-GB" altLang="es-MX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2pPr>
      <a:lvl3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3pPr>
      <a:lvl4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4pPr>
      <a:lvl5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5pPr>
      <a:lvl6pPr marL="4572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6pPr>
      <a:lvl7pPr marL="9144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7pPr>
      <a:lvl8pPr marL="13716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8pPr>
      <a:lvl9pPr marL="18288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9pPr>
    </p:titleStyle>
    <p:bodyStyle>
      <a:lvl1pPr marL="430213" indent="-323850" algn="l" defTabSz="449263" rtl="0" fontAlgn="base" hangingPunct="0">
        <a:lnSpc>
          <a:spcPct val="90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StarSymbol" charset="0"/>
        <a:buChar char="●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862013" indent="-285750" algn="l" defTabSz="449263" rtl="0" fontAlgn="base" hangingPunct="0">
        <a:lnSpc>
          <a:spcPct val="90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293813" indent="-215900" algn="l" defTabSz="449263" rtl="0" fontAlgn="base" hangingPunct="0">
        <a:lnSpc>
          <a:spcPct val="90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StarSymbol" charset="0"/>
        <a:buChar char="●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725613" indent="-214313" algn="l" defTabSz="449263" rtl="0" fontAlgn="base" hangingPunct="0">
        <a:lnSpc>
          <a:spcPct val="90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157413" indent="-215900" algn="l" defTabSz="449263" rtl="0" fontAlgn="base" hangingPunct="0">
        <a:lnSpc>
          <a:spcPct val="90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StarSymbol" charset="0"/>
        <a:buChar char="●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600199" y="6405066"/>
            <a:ext cx="8034501" cy="111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15351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19923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24495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29067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7000"/>
              </a:lnSpc>
            </a:pPr>
            <a:endParaRPr lang="es-MX" altLang="es-MX" sz="2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ranklin Gothic Medium" panose="020B0603020102020204" pitchFamily="34" charset="0"/>
            </a:endParaRPr>
          </a:p>
          <a:p>
            <a:pPr algn="ctr">
              <a:lnSpc>
                <a:spcPct val="97000"/>
              </a:lnSpc>
            </a:pPr>
            <a:endParaRPr lang="es-MX" altLang="es-MX" sz="2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ranklin Gothic Medium" panose="020B0603020102020204" pitchFamily="34" charset="0"/>
            </a:endParaRPr>
          </a:p>
          <a:p>
            <a:pPr algn="r">
              <a:lnSpc>
                <a:spcPct val="93000"/>
              </a:lnSpc>
            </a:pPr>
            <a:r>
              <a:rPr lang="en-GB" altLang="es-MX" sz="2000" b="1" dirty="0">
                <a:latin typeface="Arial" panose="020B0604020202020204" pitchFamily="34" charset="0"/>
                <a:cs typeface="DejaVu Sans" panose="020B0603030804020204" pitchFamily="34" charset="0"/>
              </a:rPr>
              <a:t>Hermosillo, Sonora, 23 de </a:t>
            </a:r>
            <a:r>
              <a:rPr lang="en-GB" altLang="es-MX" sz="2000" b="1" dirty="0" err="1">
                <a:latin typeface="Arial" panose="020B0604020202020204" pitchFamily="34" charset="0"/>
                <a:cs typeface="DejaVu Sans" panose="020B0603030804020204" pitchFamily="34" charset="0"/>
              </a:rPr>
              <a:t>febrero</a:t>
            </a:r>
            <a:r>
              <a:rPr lang="en-GB" altLang="es-MX" sz="2000" b="1" dirty="0">
                <a:latin typeface="Arial" panose="020B0604020202020204" pitchFamily="34" charset="0"/>
                <a:cs typeface="DejaVu Sans" panose="020B0603030804020204" pitchFamily="34" charset="0"/>
              </a:rPr>
              <a:t> de 2021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413" y="245085"/>
            <a:ext cx="3914099" cy="2382228"/>
          </a:xfrm>
          <a:prstGeom prst="rect">
            <a:avLst/>
          </a:prstGeom>
        </p:spPr>
      </p:pic>
      <p:sp>
        <p:nvSpPr>
          <p:cNvPr id="11" name="Rectangle 2"/>
          <p:cNvSpPr txBox="1">
            <a:spLocks/>
          </p:cNvSpPr>
          <p:nvPr/>
        </p:nvSpPr>
        <p:spPr bwMode="auto">
          <a:xfrm>
            <a:off x="1" y="3937173"/>
            <a:ext cx="10080624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32917" rIns="0" bIns="0" numCol="1" anchor="ctr" anchorCtr="0" compatLnSpc="1">
            <a:prstTxWarp prst="textNoShape">
              <a:avLst/>
            </a:prstTxWarp>
          </a:bodyPr>
          <a:lstStyle>
            <a:lvl1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2pPr>
            <a:lvl3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3pPr>
            <a:lvl4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4pPr>
            <a:lvl5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5pPr>
            <a:lvl6pPr marL="4572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6pPr>
            <a:lvl7pPr marL="9144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7pPr>
            <a:lvl8pPr marL="13716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8pPr>
            <a:lvl9pPr marL="18288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9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es-MX" sz="3600" b="1" dirty="0" err="1">
                <a:solidFill>
                  <a:srgbClr val="800000"/>
                </a:solidFill>
              </a:rPr>
              <a:t>Tema</a:t>
            </a:r>
            <a:r>
              <a:rPr lang="en-GB" altLang="es-MX" sz="3600" b="1" dirty="0">
                <a:solidFill>
                  <a:srgbClr val="800000"/>
                </a:solidFill>
              </a:rPr>
              <a:t>: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altLang="es-MX" sz="3200" b="1" i="1" dirty="0">
              <a:solidFill>
                <a:srgbClr val="8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es-MX" sz="4200" b="1" i="1" dirty="0">
                <a:solidFill>
                  <a:srgbClr val="800000"/>
                </a:solidFill>
              </a:rPr>
              <a:t>Calidad de las </a:t>
            </a:r>
            <a:r>
              <a:rPr lang="en-GB" altLang="es-MX" sz="4200" b="1" i="1" dirty="0" err="1">
                <a:solidFill>
                  <a:srgbClr val="800000"/>
                </a:solidFill>
              </a:rPr>
              <a:t>Obras</a:t>
            </a:r>
            <a:r>
              <a:rPr lang="en-GB" altLang="es-MX" sz="4200" b="1" i="1" dirty="0">
                <a:solidFill>
                  <a:srgbClr val="800000"/>
                </a:solidFill>
              </a:rPr>
              <a:t> </a:t>
            </a:r>
            <a:r>
              <a:rPr lang="en-GB" altLang="es-MX" sz="4200" b="1" i="1" dirty="0" err="1">
                <a:solidFill>
                  <a:srgbClr val="800000"/>
                </a:solidFill>
              </a:rPr>
              <a:t>Públicas</a:t>
            </a:r>
            <a:endParaRPr lang="en-GB" altLang="es-MX" sz="4200" b="1" i="1" dirty="0">
              <a:solidFill>
                <a:srgbClr val="800000"/>
              </a:solidFill>
            </a:endParaRP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72278"/>
            <a:ext cx="10067922" cy="167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pSp>
        <p:nvGrpSpPr>
          <p:cNvPr id="13" name="Group 7"/>
          <p:cNvGrpSpPr>
            <a:grpSpLocks/>
          </p:cNvGrpSpPr>
          <p:nvPr/>
        </p:nvGrpSpPr>
        <p:grpSpPr bwMode="auto">
          <a:xfrm>
            <a:off x="0" y="3200400"/>
            <a:ext cx="10080624" cy="171450"/>
            <a:chOff x="0" y="2222"/>
            <a:chExt cx="6349" cy="105"/>
          </a:xfrm>
        </p:grpSpPr>
        <p:sp>
          <p:nvSpPr>
            <p:cNvPr id="14" name="AutoShape 8"/>
            <p:cNvSpPr>
              <a:spLocks noChangeArrowheads="1"/>
            </p:cNvSpPr>
            <p:nvPr/>
          </p:nvSpPr>
          <p:spPr bwMode="auto">
            <a:xfrm>
              <a:off x="0" y="2222"/>
              <a:ext cx="6349" cy="105"/>
            </a:xfrm>
            <a:prstGeom prst="roundRect">
              <a:avLst>
                <a:gd name="adj" fmla="val 940"/>
              </a:avLst>
            </a:prstGeom>
            <a:gradFill rotWithShape="0">
              <a:gsLst>
                <a:gs pos="0">
                  <a:srgbClr val="A37F3F"/>
                </a:gs>
                <a:gs pos="100000">
                  <a:srgbClr val="E9E1D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MX" altLang="es-MX" sz="1800">
                <a:latin typeface="Arial" panose="020B0604020202020204" pitchFamily="34" charset="0"/>
              </a:endParaRPr>
            </a:p>
          </p:txBody>
        </p:sp>
        <p:sp>
          <p:nvSpPr>
            <p:cNvPr id="15" name="Rectangle 9"/>
            <p:cNvSpPr>
              <a:spLocks noChangeArrowheads="1"/>
            </p:cNvSpPr>
            <p:nvPr/>
          </p:nvSpPr>
          <p:spPr bwMode="auto">
            <a:xfrm>
              <a:off x="0" y="2222"/>
              <a:ext cx="6341" cy="98"/>
            </a:xfrm>
            <a:prstGeom prst="rect">
              <a:avLst/>
            </a:prstGeom>
            <a:gradFill rotWithShape="0">
              <a:gsLst>
                <a:gs pos="0">
                  <a:srgbClr val="A37F3F"/>
                </a:gs>
                <a:gs pos="100000">
                  <a:srgbClr val="E9E1D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s-MX" altLang="es-MX" sz="1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2" name="Text Box 7">
            <a:extLst>
              <a:ext uri="{FF2B5EF4-FFF2-40B4-BE49-F238E27FC236}">
                <a16:creationId xmlns:a16="http://schemas.microsoft.com/office/drawing/2014/main" id="{495E173A-8E32-498A-A2FE-45A683733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6663" y="2960657"/>
            <a:ext cx="731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endParaRPr lang="es-MX" altLang="es-MX">
              <a:latin typeface="Times New Roman" panose="02020603050405020304" pitchFamily="18" charset="0"/>
            </a:endParaRPr>
          </a:p>
        </p:txBody>
      </p:sp>
      <p:sp>
        <p:nvSpPr>
          <p:cNvPr id="13" name="Text Box 10">
            <a:extLst>
              <a:ext uri="{FF2B5EF4-FFF2-40B4-BE49-F238E27FC236}">
                <a16:creationId xmlns:a16="http://schemas.microsoft.com/office/drawing/2014/main" id="{CDC78C56-E78C-4CE7-A8E8-F08C1A2FC41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5816" y="2596535"/>
            <a:ext cx="9090129" cy="341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s-MX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las 124 auditorías realizadas a los Municipios del Estado de Sonora, se fiscalizaron 1,891 obras públicas donde se determinaron algunas de las siguientes observaciones más recurrentes con relación a la  ejecución de las obras públicas: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MX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MX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Box 17">
            <a:extLst>
              <a:ext uri="{FF2B5EF4-FFF2-40B4-BE49-F238E27FC236}">
                <a16:creationId xmlns:a16="http://schemas.microsoft.com/office/drawing/2014/main" id="{C9CD267D-CD15-44E3-A459-B2029429E44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618158" y="1691605"/>
            <a:ext cx="6840538" cy="659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MX" altLang="es-MX" sz="2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OBSERVACIONES MAS RECURRENTES EN LA AUDITORIA A MUNICIPIOS A LA C.P. 2019</a:t>
            </a:r>
            <a:endParaRPr lang="es-ES" altLang="es-MX" sz="2600" b="1" dirty="0">
              <a:effectLst>
                <a:outerShdw blurRad="38100" dist="38100" dir="2700000" algn="tl">
                  <a:srgbClr val="C0C0C0"/>
                </a:outerShdw>
              </a:effectLst>
              <a:latin typeface="Franklin Gothic Medium" panose="020B0603020102020204" pitchFamily="34" charset="0"/>
            </a:endParaRP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0C7D3458-A5F9-401A-B116-21E55A7B58F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5816" y="4879792"/>
            <a:ext cx="8361313" cy="142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es-MX" altLang="es-MX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Franklin Gothic Medium" panose="020B0603020102020204" pitchFamily="34" charset="0"/>
              </a:rPr>
              <a:t> </a:t>
            </a:r>
            <a:r>
              <a:rPr lang="es-MX" altLang="es-MX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Conceptos pagados no ejecutados ( 4% )</a:t>
            </a:r>
          </a:p>
          <a:p>
            <a:pPr algn="just" eaLnBrk="0" hangingPunct="0">
              <a:spcBef>
                <a:spcPct val="50000"/>
              </a:spcBef>
              <a:buFontTx/>
              <a:buBlip>
                <a:blip r:embed="rId4"/>
              </a:buBlip>
            </a:pPr>
            <a:r>
              <a:rPr lang="es-MX" altLang="es-MX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Incumplimiento al plazo de ejecución ( 2% )</a:t>
            </a:r>
          </a:p>
          <a:p>
            <a:pPr algn="just" eaLnBrk="0" hangingPunct="0">
              <a:buBlip>
                <a:blip r:embed="rId4"/>
              </a:buBlip>
            </a:pPr>
            <a:r>
              <a:rPr lang="es-MX" altLang="es-MX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Deficiencias técnicas ( 2% )</a:t>
            </a:r>
          </a:p>
          <a:p>
            <a:pPr algn="just" eaLnBrk="0" hangingPunct="0">
              <a:buBlip>
                <a:blip r:embed="rId4"/>
              </a:buBlip>
            </a:pPr>
            <a:r>
              <a:rPr lang="es-MX" altLang="es-MX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 Obras que no se encontraban operando ( 1% )</a:t>
            </a:r>
          </a:p>
        </p:txBody>
      </p:sp>
      <p:pic>
        <p:nvPicPr>
          <p:cNvPr id="8" name="Picture 6" descr="Resultado de imagen de OBRAS DEFICIENCIAS TECNICAS">
            <a:extLst>
              <a:ext uri="{FF2B5EF4-FFF2-40B4-BE49-F238E27FC236}">
                <a16:creationId xmlns:a16="http://schemas.microsoft.com/office/drawing/2014/main" id="{8042E090-696A-43B3-B44D-40744AB3C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496" y="4785878"/>
            <a:ext cx="2825433" cy="158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99144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080625" cy="7559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1FD5C660-4C15-4A3F-BFD0-865D983CF6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07" r="27934"/>
          <a:stretch/>
        </p:blipFill>
        <p:spPr>
          <a:xfrm>
            <a:off x="6103319" y="10"/>
            <a:ext cx="3977306" cy="7559665"/>
          </a:xfrm>
          <a:custGeom>
            <a:avLst/>
            <a:gdLst/>
            <a:ahLst/>
            <a:cxnLst/>
            <a:rect l="l" t="t" r="r" b="b"/>
            <a:pathLst>
              <a:path w="4817171" h="6858000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977919F-A431-40F9-A64D-A5DE2468EE4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6" r="-2" b="27675"/>
          <a:stretch/>
        </p:blipFill>
        <p:spPr>
          <a:xfrm>
            <a:off x="2593238" y="10"/>
            <a:ext cx="4117002" cy="374958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3EBB19ED-4D01-4E28-9F72-1B2CAA05E5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823" r="16899" b="-1"/>
          <a:stretch/>
        </p:blipFill>
        <p:spPr>
          <a:xfrm>
            <a:off x="2637092" y="3810076"/>
            <a:ext cx="4072499" cy="3749599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29" name="Freeform: Shape 28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62490" cy="7559675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1" name="Freeform: Shape 30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54928" cy="7559675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09872"/>
            <a:ext cx="105846" cy="7208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2902" y="2303772"/>
            <a:ext cx="2343745" cy="20160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10 CuadroTexto">
            <a:extLst>
              <a:ext uri="{FF2B5EF4-FFF2-40B4-BE49-F238E27FC236}">
                <a16:creationId xmlns:a16="http://schemas.microsoft.com/office/drawing/2014/main" id="{A34F5A16-FA35-4F05-B7C1-68466B21E000}"/>
              </a:ext>
            </a:extLst>
          </p:cNvPr>
          <p:cNvSpPr txBox="1"/>
          <p:nvPr/>
        </p:nvSpPr>
        <p:spPr>
          <a:xfrm>
            <a:off x="370462" y="2411685"/>
            <a:ext cx="2725634" cy="15235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3200" dirty="0"/>
              <a:t>VERIFICACIÓN FÍSICA DE LAS OBRAS POR  PERSONAL DEL ISAF</a:t>
            </a:r>
          </a:p>
        </p:txBody>
      </p:sp>
    </p:spTree>
    <p:extLst>
      <p:ext uri="{BB962C8B-B14F-4D97-AF65-F5344CB8AC3E}">
        <p14:creationId xmlns:p14="http://schemas.microsoft.com/office/powerpoint/2010/main" val="270112268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0" name="10 CuadroTexto">
            <a:extLst>
              <a:ext uri="{FF2B5EF4-FFF2-40B4-BE49-F238E27FC236}">
                <a16:creationId xmlns:a16="http://schemas.microsoft.com/office/drawing/2014/main" id="{A34F5A16-FA35-4F05-B7C1-68466B21E000}"/>
              </a:ext>
            </a:extLst>
          </p:cNvPr>
          <p:cNvSpPr txBox="1"/>
          <p:nvPr/>
        </p:nvSpPr>
        <p:spPr>
          <a:xfrm>
            <a:off x="1623548" y="1259557"/>
            <a:ext cx="6900128" cy="682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/>
              <a:t>VERIFICACIÓN FÍSICA DE LAS OBRAS POR  </a:t>
            </a:r>
          </a:p>
          <a:p>
            <a:pPr algn="ctr"/>
            <a:r>
              <a:rPr lang="es-MX" sz="2000" b="1" dirty="0"/>
              <a:t>PERSONAL DEL ISAF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2 Rectángulo">
            <a:extLst>
              <a:ext uri="{FF2B5EF4-FFF2-40B4-BE49-F238E27FC236}">
                <a16:creationId xmlns:a16="http://schemas.microsoft.com/office/drawing/2014/main" id="{A9FA7DCC-6670-4E7F-BDBD-B3CC1AD4BDFB}"/>
              </a:ext>
            </a:extLst>
          </p:cNvPr>
          <p:cNvSpPr/>
          <p:nvPr/>
        </p:nvSpPr>
        <p:spPr>
          <a:xfrm>
            <a:off x="642910" y="2129353"/>
            <a:ext cx="5909570" cy="4890844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9A04156-ACD8-445B-893D-8B2BDE2CF144}"/>
              </a:ext>
            </a:extLst>
          </p:cNvPr>
          <p:cNvSpPr/>
          <p:nvPr/>
        </p:nvSpPr>
        <p:spPr>
          <a:xfrm>
            <a:off x="683568" y="2267669"/>
            <a:ext cx="5724895" cy="4683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000" dirty="0"/>
              <a:t>1).- Una vez analizada toda la documentación del expediente técnico, el auditor seleccionara de las estimaciones conceptos de obra para verificar en campo. </a:t>
            </a:r>
          </a:p>
          <a:p>
            <a:pPr algn="just"/>
            <a:endParaRPr lang="es-MX" sz="2000" dirty="0"/>
          </a:p>
          <a:p>
            <a:pPr algn="just"/>
            <a:r>
              <a:rPr lang="es-MX" sz="2000" dirty="0"/>
              <a:t>2).- En el sitio de la obra, se realiza el proceso de medición de los conceptos seleccionados de las estimaciones.</a:t>
            </a:r>
          </a:p>
          <a:p>
            <a:pPr algn="just"/>
            <a:endParaRPr lang="es-MX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r>
              <a:rPr lang="es-MX" sz="2000" dirty="0"/>
              <a:t>3).- Se revisa que los volumen reales de la obra ejecutada concuerden con los volúmenes pagados en las estimaciones.</a:t>
            </a:r>
          </a:p>
          <a:p>
            <a:pPr algn="just"/>
            <a:endParaRPr lang="es-MX" sz="2000" dirty="0"/>
          </a:p>
          <a:p>
            <a:pPr algn="just"/>
            <a:r>
              <a:rPr lang="es-MX" sz="2000" dirty="0"/>
              <a:t>4).- Se verifica la situación operativa de la obra, esto si se encuentra terminada o en proceso de ejecución de acuerdo a los plazos del contrato o convenios.</a:t>
            </a:r>
            <a:endParaRPr lang="es-MX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948EA0E-52F7-4341-9B4E-E3F659287B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099" y="2169274"/>
            <a:ext cx="2619375" cy="2350576"/>
          </a:xfrm>
          <a:prstGeom prst="rect">
            <a:avLst/>
          </a:prstGeom>
        </p:spPr>
      </p:pic>
      <p:pic>
        <p:nvPicPr>
          <p:cNvPr id="14" name="Picture 2" descr="Resultado de imagen para IMAGENES DE AUDITORIA DE OBRAS">
            <a:extLst>
              <a:ext uri="{FF2B5EF4-FFF2-40B4-BE49-F238E27FC236}">
                <a16:creationId xmlns:a16="http://schemas.microsoft.com/office/drawing/2014/main" id="{86446846-A796-4070-B1C3-817C4EB5B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936" y="5434383"/>
            <a:ext cx="2654538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27237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1" name="12 Rectángulo">
            <a:extLst>
              <a:ext uri="{FF2B5EF4-FFF2-40B4-BE49-F238E27FC236}">
                <a16:creationId xmlns:a16="http://schemas.microsoft.com/office/drawing/2014/main" id="{A9FA7DCC-6670-4E7F-BDBD-B3CC1AD4BDFB}"/>
              </a:ext>
            </a:extLst>
          </p:cNvPr>
          <p:cNvSpPr/>
          <p:nvPr/>
        </p:nvSpPr>
        <p:spPr>
          <a:xfrm>
            <a:off x="642910" y="2129353"/>
            <a:ext cx="5909570" cy="4890844"/>
          </a:xfrm>
          <a:prstGeom prst="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9A04156-ACD8-445B-893D-8B2BDE2CF144}"/>
              </a:ext>
            </a:extLst>
          </p:cNvPr>
          <p:cNvSpPr/>
          <p:nvPr/>
        </p:nvSpPr>
        <p:spPr>
          <a:xfrm>
            <a:off x="683568" y="2267669"/>
            <a:ext cx="5724895" cy="5138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000" dirty="0"/>
              <a:t>5).- En el caso de recursos Federales se revisa que se cumplan con las metas establecidas en sus anexos técnicos de los oficios de liberación de recursos.</a:t>
            </a:r>
          </a:p>
          <a:p>
            <a:pPr algn="just"/>
            <a:endParaRPr lang="es-MX" sz="600" dirty="0"/>
          </a:p>
          <a:p>
            <a:pPr algn="just"/>
            <a:r>
              <a:rPr lang="es-MX" sz="2000" dirty="0"/>
              <a:t>6).-Verificar las especificaciones de acuerdo al catalogo de conceptos contratado para la calidad de los materiales y la calidad de la obra.</a:t>
            </a:r>
          </a:p>
          <a:p>
            <a:pPr algn="just"/>
            <a:endParaRPr lang="es-MX" sz="600" dirty="0"/>
          </a:p>
          <a:p>
            <a:pPr algn="just"/>
            <a:r>
              <a:rPr lang="es-MX" sz="2000" dirty="0"/>
              <a:t>7).- En la verificación física de la obra se revisa la calidad de la misma mediante equipos de medición, propiedad de ISAF, tales como odómetros, distanciómetros, medidores de densidad de carpetas y terracerías, así como esclerómetros para la resistencia de los concretos.</a:t>
            </a:r>
          </a:p>
          <a:p>
            <a:pPr algn="just"/>
            <a:endParaRPr lang="es-MX" sz="600" dirty="0"/>
          </a:p>
          <a:p>
            <a:pPr algn="just"/>
            <a:r>
              <a:rPr lang="es-MX" sz="2000" dirty="0"/>
              <a:t>8).- Si de la verificación física determinamos situaciones que ameriten un análisis mas detallado, el ISAF contrata los servicios de laboratorios de control de calidad, con el propósito de dar mayor certeza a lo observado.</a:t>
            </a:r>
            <a:endParaRPr lang="es-MX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endParaRPr lang="es-MX" sz="2000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59F075AE-7AAE-41F0-96C8-C33675347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0512" y="2137118"/>
            <a:ext cx="2806373" cy="1872208"/>
          </a:xfrm>
          <a:prstGeom prst="rect">
            <a:avLst/>
          </a:prstGeom>
        </p:spPr>
      </p:pic>
      <p:sp>
        <p:nvSpPr>
          <p:cNvPr id="16" name="10 CuadroTexto">
            <a:extLst>
              <a:ext uri="{FF2B5EF4-FFF2-40B4-BE49-F238E27FC236}">
                <a16:creationId xmlns:a16="http://schemas.microsoft.com/office/drawing/2014/main" id="{3402040D-AC27-47E9-AD6C-9BA7102AF810}"/>
              </a:ext>
            </a:extLst>
          </p:cNvPr>
          <p:cNvSpPr txBox="1"/>
          <p:nvPr/>
        </p:nvSpPr>
        <p:spPr>
          <a:xfrm>
            <a:off x="1623548" y="1259557"/>
            <a:ext cx="6900128" cy="682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/>
              <a:t>VERIFICACIÓN FÍSICA DE LAS OBRAS POR  </a:t>
            </a:r>
          </a:p>
          <a:p>
            <a:pPr algn="ctr"/>
            <a:r>
              <a:rPr lang="es-MX" sz="2000" b="1" dirty="0"/>
              <a:t>PERSONAL DEL ISAF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Resultado de imagen de OBRAS INCUMPLIMIENTO DEL PLAZO DE EJECUCION">
            <a:extLst>
              <a:ext uri="{FF2B5EF4-FFF2-40B4-BE49-F238E27FC236}">
                <a16:creationId xmlns:a16="http://schemas.microsoft.com/office/drawing/2014/main" id="{6629908F-FF3F-41ED-A6AF-2B0630FE6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803" y="5144285"/>
            <a:ext cx="281008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97267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5CB593EA-2F98-479F-B4C4-F366571FA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080625" cy="75596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CD799A35-B9CA-4395-90E7-42130C54A1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16" r="27391" b="-3"/>
          <a:stretch/>
        </p:blipFill>
        <p:spPr>
          <a:xfrm>
            <a:off x="20" y="10"/>
            <a:ext cx="2456028" cy="372942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7098605-E92F-4CF4-BF64-481018078F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3" r="37883" b="-3"/>
          <a:stretch/>
        </p:blipFill>
        <p:spPr>
          <a:xfrm>
            <a:off x="2540790" y="10"/>
            <a:ext cx="2456048" cy="372942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D87B6E2-EF37-43DF-830C-EC465947F0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21" r="25630"/>
          <a:stretch/>
        </p:blipFill>
        <p:spPr>
          <a:xfrm>
            <a:off x="5081578" y="10"/>
            <a:ext cx="2457152" cy="3729427"/>
          </a:xfrm>
          <a:prstGeom prst="rect">
            <a:avLst/>
          </a:prstGeom>
        </p:spPr>
      </p:pic>
      <p:pic>
        <p:nvPicPr>
          <p:cNvPr id="14" name="Imagen 13" descr="Hombre sentado en una camioneta&#10;&#10;Descripción generada automáticamente con confianza media">
            <a:extLst>
              <a:ext uri="{FF2B5EF4-FFF2-40B4-BE49-F238E27FC236}">
                <a16:creationId xmlns:a16="http://schemas.microsoft.com/office/drawing/2014/main" id="{55310C09-DED8-4BD3-B70C-9943A161B81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0" r="27364" b="-3"/>
          <a:stretch/>
        </p:blipFill>
        <p:spPr>
          <a:xfrm>
            <a:off x="7623472" y="10"/>
            <a:ext cx="2457153" cy="3729427"/>
          </a:xfrm>
          <a:prstGeom prst="rect">
            <a:avLst/>
          </a:prstGeom>
        </p:spPr>
      </p:pic>
      <p:pic>
        <p:nvPicPr>
          <p:cNvPr id="15" name="Imagen 14" descr="Un niño sentado en la calle&#10;&#10;Descripción generada automáticamente con confianza baja">
            <a:extLst>
              <a:ext uri="{FF2B5EF4-FFF2-40B4-BE49-F238E27FC236}">
                <a16:creationId xmlns:a16="http://schemas.microsoft.com/office/drawing/2014/main" id="{50834CDA-8E35-44F6-A8C5-E45E265A0BD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01"/>
          <a:stretch/>
        </p:blipFill>
        <p:spPr>
          <a:xfrm>
            <a:off x="-841" y="3830235"/>
            <a:ext cx="4997679" cy="3729440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9BEB6D0-9E4E-4221-93D1-74ABECEE9E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81579" y="3830235"/>
            <a:ext cx="4999046" cy="3729441"/>
          </a:xfrm>
          <a:prstGeom prst="rect">
            <a:avLst/>
          </a:prstGeom>
          <a:solidFill>
            <a:srgbClr val="623B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10 CuadroTexto">
            <a:extLst>
              <a:ext uri="{FF2B5EF4-FFF2-40B4-BE49-F238E27FC236}">
                <a16:creationId xmlns:a16="http://schemas.microsoft.com/office/drawing/2014/main" id="{19E72EEC-CBC5-4D22-8896-4BEDA53BE4EF}"/>
              </a:ext>
            </a:extLst>
          </p:cNvPr>
          <p:cNvSpPr txBox="1"/>
          <p:nvPr/>
        </p:nvSpPr>
        <p:spPr>
          <a:xfrm>
            <a:off x="5256336" y="4787950"/>
            <a:ext cx="4680519" cy="13681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</a:pPr>
            <a:r>
              <a:rPr lang="en-US" sz="3200" dirty="0"/>
              <a:t>VERIFICACIÓN FÍSICA DE LAS OBRAS POR LABORATORIO CONTRATADO POR  EL ISAF</a:t>
            </a:r>
          </a:p>
        </p:txBody>
      </p:sp>
    </p:spTree>
    <p:extLst>
      <p:ext uri="{BB962C8B-B14F-4D97-AF65-F5344CB8AC3E}">
        <p14:creationId xmlns:p14="http://schemas.microsoft.com/office/powerpoint/2010/main" val="20893013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0" name="10 CuadroTexto">
            <a:extLst>
              <a:ext uri="{FF2B5EF4-FFF2-40B4-BE49-F238E27FC236}">
                <a16:creationId xmlns:a16="http://schemas.microsoft.com/office/drawing/2014/main" id="{D194763C-8D6D-44F4-879C-CF521DEC71C7}"/>
              </a:ext>
            </a:extLst>
          </p:cNvPr>
          <p:cNvSpPr txBox="1"/>
          <p:nvPr/>
        </p:nvSpPr>
        <p:spPr>
          <a:xfrm>
            <a:off x="1767564" y="1522715"/>
            <a:ext cx="6900128" cy="312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/>
              <a:t>REPORTES DEL LABORATORIO CONTRATADO POR EL ISAF</a:t>
            </a:r>
            <a:endParaRPr lang="en-US" sz="2000" b="1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7CEC29BF-2D7D-4182-B573-F2181A0C8DA4}"/>
              </a:ext>
            </a:extLst>
          </p:cNvPr>
          <p:cNvPicPr/>
          <p:nvPr/>
        </p:nvPicPr>
        <p:blipFill rotWithShape="1">
          <a:blip r:embed="rId4"/>
          <a:srcRect l="37836" t="47192" r="36367" b="26043"/>
          <a:stretch/>
        </p:blipFill>
        <p:spPr bwMode="auto">
          <a:xfrm>
            <a:off x="1760433" y="2253083"/>
            <a:ext cx="6880279" cy="50551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03265218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0" name="10 CuadroTexto">
            <a:extLst>
              <a:ext uri="{FF2B5EF4-FFF2-40B4-BE49-F238E27FC236}">
                <a16:creationId xmlns:a16="http://schemas.microsoft.com/office/drawing/2014/main" id="{AC7A0FB4-27CD-43BC-AF3A-F4C5B0CD134F}"/>
              </a:ext>
            </a:extLst>
          </p:cNvPr>
          <p:cNvSpPr txBox="1"/>
          <p:nvPr/>
        </p:nvSpPr>
        <p:spPr>
          <a:xfrm>
            <a:off x="1767564" y="1522715"/>
            <a:ext cx="6900128" cy="312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/>
              <a:t>REPORTES DEL LABORATORIO CONTRATADO POR EL ISAF</a:t>
            </a:r>
            <a:endParaRPr lang="en-US" sz="2000" b="1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B39016B7-0081-491F-A28C-550385C9EE6B}"/>
              </a:ext>
            </a:extLst>
          </p:cNvPr>
          <p:cNvPicPr/>
          <p:nvPr/>
        </p:nvPicPr>
        <p:blipFill rotWithShape="1">
          <a:blip r:embed="rId4"/>
          <a:srcRect l="35472" t="25056" r="38051" b="10272"/>
          <a:stretch/>
        </p:blipFill>
        <p:spPr bwMode="auto">
          <a:xfrm rot="5400000">
            <a:off x="3091203" y="616379"/>
            <a:ext cx="4175253" cy="80538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6982452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7A203437-703A-4E00-A8C0-91D328D6C7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666"/>
            <a:ext cx="10080625" cy="75596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Resultado de imagen de FALTANTE DE CARPETA ASFALTICA">
            <a:extLst>
              <a:ext uri="{FF2B5EF4-FFF2-40B4-BE49-F238E27FC236}">
                <a16:creationId xmlns:a16="http://schemas.microsoft.com/office/drawing/2014/main" id="{CB1862A7-FDAA-420A-A8C5-741C5B6DFA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4021"/>
          <a:stretch/>
        </p:blipFill>
        <p:spPr bwMode="auto">
          <a:xfrm>
            <a:off x="3766373" y="6"/>
            <a:ext cx="6314251" cy="304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CD84038B-4A56-439B-A184-79B2D45066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45397"/>
            <a:ext cx="10080625" cy="7055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2"/>
              </a:solidFill>
            </a:endParaRPr>
          </a:p>
        </p:txBody>
      </p:sp>
      <p:pic>
        <p:nvPicPr>
          <p:cNvPr id="2056" name="Picture 8" descr="Resultado de imagen de TRAMO FALTANTE DE BANQUETA">
            <a:extLst>
              <a:ext uri="{FF2B5EF4-FFF2-40B4-BE49-F238E27FC236}">
                <a16:creationId xmlns:a16="http://schemas.microsoft.com/office/drawing/2014/main" id="{B6E8769C-D0D1-419A-BD25-C75599E0C9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6" r="10573" b="1"/>
          <a:stretch/>
        </p:blipFill>
        <p:spPr bwMode="auto">
          <a:xfrm>
            <a:off x="20" y="3115954"/>
            <a:ext cx="3775069" cy="444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6">
            <a:extLst>
              <a:ext uri="{FF2B5EF4-FFF2-40B4-BE49-F238E27FC236}">
                <a16:creationId xmlns:a16="http://schemas.microsoft.com/office/drawing/2014/main" id="{1CC1E192-3934-4E28-8630-A6FB94EFE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5881" y="4003542"/>
            <a:ext cx="4946002" cy="258460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9C921"/>
                    </a:gs>
                    <a:gs pos="100000">
                      <a:srgbClr val="89C921">
                        <a:gamma/>
                        <a:shade val="89020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rmAutofit/>
            <a:flatTx/>
          </a:bodyPr>
          <a:lstStyle/>
          <a:p>
            <a:pPr algn="just">
              <a:lnSpc>
                <a:spcPct val="90000"/>
              </a:lnSpc>
              <a:spcBef>
                <a:spcPts val="500"/>
              </a:spcBef>
              <a:spcAft>
                <a:spcPts val="500"/>
              </a:spcAft>
            </a:pPr>
            <a:r>
              <a:rPr lang="en-US" altLang="es-MX" sz="3200" b="1" dirty="0">
                <a:latin typeface="Arial" panose="020B0604020202020204" pitchFamily="34" charset="0"/>
              </a:rPr>
              <a:t>CONCEPTOS PAGADOS NO EJECUTADOS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4F96EE13-2C4D-4262-812E-DDE5FC35F0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2997" y="3753375"/>
            <a:ext cx="7559677" cy="5292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3" name="Imagen 2" descr="Imagen que contiene máquina de escribir, teclado, computadora, tabla&#10;&#10;Descripción generada automáticamente">
            <a:extLst>
              <a:ext uri="{FF2B5EF4-FFF2-40B4-BE49-F238E27FC236}">
                <a16:creationId xmlns:a16="http://schemas.microsoft.com/office/drawing/2014/main" id="{A29C852F-AA97-43DF-95F1-2CBEED2910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66372" cy="3066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092479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621D8DB-42C6-415B-912E-625A22817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4" y="1702072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MX" sz="12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es-MX" altLang="es-MX" sz="2000">
              <a:latin typeface="Arial" panose="020B0604020202020204" pitchFamily="34" charset="0"/>
            </a:endParaRPr>
          </a:p>
        </p:txBody>
      </p:sp>
      <p:sp>
        <p:nvSpPr>
          <p:cNvPr id="6" name="AutoShape 16">
            <a:extLst>
              <a:ext uri="{FF2B5EF4-FFF2-40B4-BE49-F238E27FC236}">
                <a16:creationId xmlns:a16="http://schemas.microsoft.com/office/drawing/2014/main" id="{0311FE85-8D06-49FD-ACC5-D72F128EA20E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4608312" y="4097920"/>
            <a:ext cx="864000" cy="901664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760000"/>
          </a:solidFill>
          <a:ln>
            <a:noFill/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7" name="AutoShape 35">
            <a:extLst>
              <a:ext uri="{FF2B5EF4-FFF2-40B4-BE49-F238E27FC236}">
                <a16:creationId xmlns:a16="http://schemas.microsoft.com/office/drawing/2014/main" id="{A8B12C22-9F61-4285-8938-E8A2CE330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6558" y="3275781"/>
            <a:ext cx="3707508" cy="67332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8" name="Text Box 36">
            <a:extLst>
              <a:ext uri="{FF2B5EF4-FFF2-40B4-BE49-F238E27FC236}">
                <a16:creationId xmlns:a16="http://schemas.microsoft.com/office/drawing/2014/main" id="{27C1CB2E-6171-4B1A-8291-26966AEDD6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4063" y="3374845"/>
            <a:ext cx="370750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9C921"/>
                    </a:gs>
                    <a:gs pos="100000">
                      <a:srgbClr val="89C921">
                        <a:gamma/>
                        <a:shade val="89020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altLang="es-MX" dirty="0">
                <a:solidFill>
                  <a:srgbClr val="000000"/>
                </a:solidFill>
                <a:ea typeface="Arial Unicode MS" pitchFamily="34" charset="-128"/>
              </a:rPr>
              <a:t>Procedimiento de solventación:</a:t>
            </a:r>
          </a:p>
        </p:txBody>
      </p:sp>
      <p:sp>
        <p:nvSpPr>
          <p:cNvPr id="9" name="AutoShape 24">
            <a:extLst>
              <a:ext uri="{FF2B5EF4-FFF2-40B4-BE49-F238E27FC236}">
                <a16:creationId xmlns:a16="http://schemas.microsoft.com/office/drawing/2014/main" id="{BDAD8D5C-8900-445C-BF96-0121D0FFE717}"/>
              </a:ext>
            </a:extLst>
          </p:cNvPr>
          <p:cNvSpPr>
            <a:spLocks noChangeArrowheads="1"/>
          </p:cNvSpPr>
          <p:nvPr/>
        </p:nvSpPr>
        <p:spPr bwMode="gray">
          <a:xfrm>
            <a:off x="719833" y="1290141"/>
            <a:ext cx="8855968" cy="1769616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2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9">
            <a:extLst>
              <a:ext uri="{FF2B5EF4-FFF2-40B4-BE49-F238E27FC236}">
                <a16:creationId xmlns:a16="http://schemas.microsoft.com/office/drawing/2014/main" id="{9872A0D4-511A-4139-98E9-275812DCC7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500" y="1376216"/>
            <a:ext cx="8229600" cy="1539525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lang="es-ES_tradnl" altLang="es-MX" sz="2000" b="1" dirty="0">
                <a:latin typeface="Arial" panose="020B0604020202020204" pitchFamily="34" charset="0"/>
              </a:rPr>
              <a:t>Conceptos de obra pagados no ejecutados </a:t>
            </a:r>
            <a:r>
              <a:rPr lang="es-ES_tradnl" altLang="es-MX" sz="2000" b="1" dirty="0">
                <a:cs typeface="Calibri" panose="020F0502020204030204" pitchFamily="34" charset="0"/>
              </a:rPr>
              <a:t>:</a:t>
            </a:r>
          </a:p>
          <a:p>
            <a:pPr algn="just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None/>
            </a:pPr>
            <a:r>
              <a:rPr lang="es-ES_tradnl" altLang="es-MX" sz="2000" dirty="0">
                <a:latin typeface="Arial" panose="020B0604020202020204" pitchFamily="34" charset="0"/>
              </a:rPr>
              <a:t>Son aquellos considerados en estimaciones pagadas (obras por contrato) y en los documentos comprobatorios del gasto (obras por administración directa), que en la verificación física de la obra se observó que no fueron ejecutados.</a:t>
            </a:r>
            <a:endParaRPr lang="es-ES_tradnl" altLang="es-MX" sz="2000" dirty="0">
              <a:latin typeface="Times New Roman" panose="02020603050405020304" pitchFamily="18" charset="0"/>
            </a:endParaRP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984B07F6-A795-4381-ACB4-B90440FA15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833" y="5177007"/>
            <a:ext cx="8855967" cy="210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 algn="just">
              <a:spcBef>
                <a:spcPct val="50000"/>
              </a:spcBef>
            </a:pPr>
            <a:r>
              <a:rPr lang="es-MX" sz="2200" dirty="0">
                <a:cs typeface="Calibri" panose="020F0502020204030204" pitchFamily="34" charset="0"/>
              </a:rPr>
              <a:t>El Titular del Órgano de Control y Evaluación Gubernamental acreditará </a:t>
            </a:r>
            <a:r>
              <a:rPr lang="es-MX" sz="2200" b="1" dirty="0">
                <a:cs typeface="Calibri" panose="020F0502020204030204" pitchFamily="34" charset="0"/>
              </a:rPr>
              <a:t>acta de sitio</a:t>
            </a:r>
            <a:r>
              <a:rPr lang="es-MX" sz="2200" dirty="0">
                <a:cs typeface="Calibri" panose="020F0502020204030204" pitchFamily="34" charset="0"/>
              </a:rPr>
              <a:t>, mediante la cual se haga constar la </a:t>
            </a:r>
            <a:r>
              <a:rPr lang="es-ES" sz="2200" dirty="0">
                <a:cs typeface="Calibri" panose="020F0502020204030204" pitchFamily="34" charset="0"/>
              </a:rPr>
              <a:t>ejecución de los conceptos pagados no ejecutados</a:t>
            </a:r>
            <a:r>
              <a:rPr lang="es-ES" altLang="es-MX" sz="2200" dirty="0">
                <a:cs typeface="Calibri" panose="020F0502020204030204" pitchFamily="34" charset="0"/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ES" sz="2200" dirty="0">
                <a:cs typeface="Calibri" panose="020F0502020204030204" pitchFamily="34" charset="0"/>
              </a:rPr>
              <a:t>O en su defecto, llevar a cabo el </a:t>
            </a:r>
            <a:r>
              <a:rPr lang="es-ES" sz="2200" b="1" dirty="0">
                <a:cs typeface="Calibri" panose="020F0502020204030204" pitchFamily="34" charset="0"/>
              </a:rPr>
              <a:t>reintegro del recurso </a:t>
            </a:r>
            <a:r>
              <a:rPr lang="es-ES" sz="2200" dirty="0">
                <a:cs typeface="Calibri" panose="020F0502020204030204" pitchFamily="34" charset="0"/>
              </a:rPr>
              <a:t>correspondiente, proporcionando copia al ISAF</a:t>
            </a:r>
            <a:r>
              <a:rPr lang="es-MX" sz="2200" dirty="0">
                <a:cs typeface="Calibri" panose="020F0502020204030204" pitchFamily="34" charset="0"/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MX" altLang="es-MX" sz="2200" dirty="0">
                <a:cs typeface="Calibri" panose="020F0502020204030204" pitchFamily="34" charset="0"/>
              </a:rPr>
              <a:t>Asimismo, acreditar </a:t>
            </a:r>
            <a:r>
              <a:rPr lang="es-MX" altLang="es-MX" sz="2200" b="1" dirty="0">
                <a:cs typeface="Calibri" panose="020F0502020204030204" pitchFamily="34" charset="0"/>
              </a:rPr>
              <a:t>medidas de control </a:t>
            </a:r>
            <a:r>
              <a:rPr lang="es-MX" altLang="es-MX" sz="2200" dirty="0">
                <a:cs typeface="Calibri" panose="020F0502020204030204" pitchFamily="34" charset="0"/>
              </a:rPr>
              <a:t>para evitar en lo sucesivo lo observado.</a:t>
            </a:r>
            <a:endParaRPr lang="es-ES_tradnl" altLang="es-MX" sz="22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96600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36">
            <a:extLst>
              <a:ext uri="{FF2B5EF4-FFF2-40B4-BE49-F238E27FC236}">
                <a16:creationId xmlns:a16="http://schemas.microsoft.com/office/drawing/2014/main" id="{41417A68-BFC8-4FB8-9CCA-097388DFC4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1646" y="5451513"/>
            <a:ext cx="5489117" cy="142466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9C921"/>
                    </a:gs>
                    <a:gs pos="100000">
                      <a:srgbClr val="89C921">
                        <a:gamma/>
                        <a:shade val="89020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rmAutofit/>
            <a:flatTx/>
          </a:bodyPr>
          <a:lstStyle/>
          <a:p>
            <a:pPr algn="just">
              <a:lnSpc>
                <a:spcPct val="9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s-MX" sz="3200" b="1" dirty="0">
                <a:latin typeface="Arial" panose="020B0604020202020204" pitchFamily="34" charset="0"/>
              </a:rPr>
              <a:t>INCUMPLIMIENTO AL PLAZO DE EJECUCION</a:t>
            </a:r>
          </a:p>
        </p:txBody>
      </p:sp>
      <p:pic>
        <p:nvPicPr>
          <p:cNvPr id="1028" name="Picture 4" descr="Resultado de imagen de OBRAS PAGADAS NO EJECUTADAS">
            <a:extLst>
              <a:ext uri="{FF2B5EF4-FFF2-40B4-BE49-F238E27FC236}">
                <a16:creationId xmlns:a16="http://schemas.microsoft.com/office/drawing/2014/main" id="{931C4306-0DEB-4A1B-9E82-419A8F5E2F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3" r="29785"/>
          <a:stretch/>
        </p:blipFill>
        <p:spPr bwMode="auto">
          <a:xfrm>
            <a:off x="20" y="1"/>
            <a:ext cx="4008668" cy="480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Resultado de imagen de OBRAS ATRASADAS">
            <a:extLst>
              <a:ext uri="{FF2B5EF4-FFF2-40B4-BE49-F238E27FC236}">
                <a16:creationId xmlns:a16="http://schemas.microsoft.com/office/drawing/2014/main" id="{7CB34228-6319-48E9-8C90-BD55D566E6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87" r="6162" b="-3"/>
          <a:stretch/>
        </p:blipFill>
        <p:spPr bwMode="auto">
          <a:xfrm>
            <a:off x="4111004" y="-1"/>
            <a:ext cx="5967100" cy="480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Resultado de imagen de OBRAS PAGADAS NO EJECUTADAS">
            <a:extLst>
              <a:ext uri="{FF2B5EF4-FFF2-40B4-BE49-F238E27FC236}">
                <a16:creationId xmlns:a16="http://schemas.microsoft.com/office/drawing/2014/main" id="{65AD65CE-A33A-40FA-92AD-37C70E2C9B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1735"/>
          <a:stretch/>
        </p:blipFill>
        <p:spPr bwMode="auto">
          <a:xfrm>
            <a:off x="20" y="4930224"/>
            <a:ext cx="4008668" cy="262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2796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CC89AD87-D3AD-4DE0-9FF5-F5E8C862B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4" y="1702072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MX" sz="12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es-MX" altLang="es-MX" sz="2000">
              <a:latin typeface="Arial" panose="020B0604020202020204" pitchFamily="34" charset="0"/>
            </a:endParaRPr>
          </a:p>
        </p:txBody>
      </p:sp>
      <p:sp>
        <p:nvSpPr>
          <p:cNvPr id="12" name="AutoShape 16">
            <a:extLst>
              <a:ext uri="{FF2B5EF4-FFF2-40B4-BE49-F238E27FC236}">
                <a16:creationId xmlns:a16="http://schemas.microsoft.com/office/drawing/2014/main" id="{32263EDE-5E62-4B3B-9C3A-6C5B8EDF539C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4608312" y="3593864"/>
            <a:ext cx="864000" cy="901664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760000"/>
          </a:solidFill>
          <a:ln>
            <a:noFill/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13" name="AutoShape 35">
            <a:extLst>
              <a:ext uri="{FF2B5EF4-FFF2-40B4-BE49-F238E27FC236}">
                <a16:creationId xmlns:a16="http://schemas.microsoft.com/office/drawing/2014/main" id="{14BA0C42-499E-4F10-B664-282FF815F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6558" y="2771725"/>
            <a:ext cx="3707508" cy="67332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14" name="Text Box 36">
            <a:extLst>
              <a:ext uri="{FF2B5EF4-FFF2-40B4-BE49-F238E27FC236}">
                <a16:creationId xmlns:a16="http://schemas.microsoft.com/office/drawing/2014/main" id="{2C1BC84A-B392-40ED-991F-86C5C6169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4063" y="2870789"/>
            <a:ext cx="370750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9C921"/>
                    </a:gs>
                    <a:gs pos="100000">
                      <a:srgbClr val="89C921">
                        <a:gamma/>
                        <a:shade val="89020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altLang="es-MX" dirty="0">
                <a:solidFill>
                  <a:srgbClr val="000000"/>
                </a:solidFill>
                <a:ea typeface="Arial Unicode MS" pitchFamily="34" charset="-128"/>
              </a:rPr>
              <a:t>Procedimiento de solventación:</a:t>
            </a:r>
          </a:p>
        </p:txBody>
      </p:sp>
      <p:sp>
        <p:nvSpPr>
          <p:cNvPr id="15" name="AutoShape 24">
            <a:extLst>
              <a:ext uri="{FF2B5EF4-FFF2-40B4-BE49-F238E27FC236}">
                <a16:creationId xmlns:a16="http://schemas.microsoft.com/office/drawing/2014/main" id="{AE492A02-855E-4EB1-857E-1BD7D4E453A5}"/>
              </a:ext>
            </a:extLst>
          </p:cNvPr>
          <p:cNvSpPr>
            <a:spLocks noChangeArrowheads="1"/>
          </p:cNvSpPr>
          <p:nvPr/>
        </p:nvSpPr>
        <p:spPr bwMode="gray">
          <a:xfrm>
            <a:off x="719833" y="1290141"/>
            <a:ext cx="8855968" cy="1193552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2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9">
            <a:extLst>
              <a:ext uri="{FF2B5EF4-FFF2-40B4-BE49-F238E27FC236}">
                <a16:creationId xmlns:a16="http://schemas.microsoft.com/office/drawing/2014/main" id="{CE4F85A9-071D-483F-9FD3-A6DDA93F7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500" y="1487133"/>
            <a:ext cx="8229600" cy="708528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lang="es-ES_tradnl" altLang="es-MX" sz="2000" b="1" dirty="0">
                <a:latin typeface="Arial" panose="020B0604020202020204" pitchFamily="34" charset="0"/>
              </a:rPr>
              <a:t>Incumplimiento al plazo de ejecución </a:t>
            </a:r>
            <a:r>
              <a:rPr lang="es-ES_tradnl" altLang="es-MX" sz="2000" b="1" dirty="0">
                <a:cs typeface="Calibri" panose="020F0502020204030204" pitchFamily="34" charset="0"/>
              </a:rPr>
              <a:t>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None/>
            </a:pPr>
            <a:r>
              <a:rPr lang="es-MX" altLang="es-MX" sz="2000" dirty="0">
                <a:latin typeface="Arial" panose="020B0604020202020204" pitchFamily="34" charset="0"/>
              </a:rPr>
              <a:t>Retraso en el periodo de ejecución, imputable al contratista</a:t>
            </a:r>
            <a:endParaRPr lang="es-ES_tradnl" altLang="es-MX" sz="2000" dirty="0">
              <a:cs typeface="Calibri" panose="020F0502020204030204" pitchFamily="34" charset="0"/>
            </a:endParaRPr>
          </a:p>
        </p:txBody>
      </p:sp>
      <p:sp>
        <p:nvSpPr>
          <p:cNvPr id="18" name="Text Box 8">
            <a:extLst>
              <a:ext uri="{FF2B5EF4-FFF2-40B4-BE49-F238E27FC236}">
                <a16:creationId xmlns:a16="http://schemas.microsoft.com/office/drawing/2014/main" id="{35F864E6-2F22-468B-B72D-CD22209A63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833" y="4720074"/>
            <a:ext cx="8855968" cy="2274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 algn="just">
              <a:spcBef>
                <a:spcPct val="50000"/>
              </a:spcBef>
            </a:pPr>
            <a:r>
              <a:rPr lang="es-MX" sz="2200" b="1" dirty="0">
                <a:cs typeface="Calibri" panose="020F0502020204030204" pitchFamily="34" charset="0"/>
              </a:rPr>
              <a:t>Aplicar las penas convencionales </a:t>
            </a:r>
            <a:r>
              <a:rPr lang="es-MX" sz="2200" dirty="0">
                <a:cs typeface="Calibri" panose="020F0502020204030204" pitchFamily="34" charset="0"/>
              </a:rPr>
              <a:t>estipuladas en el contrato</a:t>
            </a:r>
            <a:r>
              <a:rPr lang="es-ES" sz="2200" dirty="0">
                <a:cs typeface="Calibri" panose="020F0502020204030204" pitchFamily="34" charset="0"/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MX" sz="2200" dirty="0">
                <a:cs typeface="Calibri" panose="020F0502020204030204" pitchFamily="34" charset="0"/>
              </a:rPr>
              <a:t>O </a:t>
            </a:r>
            <a:r>
              <a:rPr lang="es-MX" sz="2200" b="1" dirty="0">
                <a:cs typeface="Calibri" panose="020F0502020204030204" pitchFamily="34" charset="0"/>
              </a:rPr>
              <a:t>presentar convenio adicional </a:t>
            </a:r>
            <a:r>
              <a:rPr lang="es-MX" sz="2200" dirty="0">
                <a:cs typeface="Calibri" panose="020F0502020204030204" pitchFamily="34" charset="0"/>
              </a:rPr>
              <a:t>en el cual se establezca una fecha distinta de término de la obra</a:t>
            </a:r>
            <a:r>
              <a:rPr lang="es-ES" altLang="es-MX" sz="2200" b="1" dirty="0">
                <a:cs typeface="Calibri" panose="020F0502020204030204" pitchFamily="34" charset="0"/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MX" sz="2200" dirty="0">
                <a:cs typeface="Calibri" panose="020F0502020204030204" pitchFamily="34" charset="0"/>
              </a:rPr>
              <a:t>El Titular del Órgano de Control y Evaluación Gubernamental acreditará </a:t>
            </a:r>
            <a:r>
              <a:rPr lang="es-MX" sz="2200" b="1" dirty="0">
                <a:cs typeface="Calibri" panose="020F0502020204030204" pitchFamily="34" charset="0"/>
              </a:rPr>
              <a:t>acta de sitio</a:t>
            </a:r>
            <a:r>
              <a:rPr lang="es-MX" sz="2200" dirty="0">
                <a:cs typeface="Calibri" panose="020F0502020204030204" pitchFamily="34" charset="0"/>
              </a:rPr>
              <a:t>, mediante la cual se haga constar la </a:t>
            </a:r>
            <a:r>
              <a:rPr lang="es-ES" sz="2200" dirty="0">
                <a:cs typeface="Calibri" panose="020F0502020204030204" pitchFamily="34" charset="0"/>
              </a:rPr>
              <a:t>terminación de la obra</a:t>
            </a:r>
            <a:r>
              <a:rPr lang="es-MX" sz="2200" dirty="0">
                <a:cs typeface="Calibri" panose="020F0502020204030204" pitchFamily="34" charset="0"/>
              </a:rPr>
              <a:t>.</a:t>
            </a:r>
            <a:r>
              <a:rPr lang="es-MX" altLang="es-MX" sz="2200" dirty="0">
                <a:cs typeface="Calibri" panose="020F0502020204030204" pitchFamily="34" charset="0"/>
              </a:rPr>
              <a:t> 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MX" altLang="es-MX" sz="2200" dirty="0">
                <a:cs typeface="Calibri" panose="020F0502020204030204" pitchFamily="34" charset="0"/>
              </a:rPr>
              <a:t>Asimismo, acreditar </a:t>
            </a:r>
            <a:r>
              <a:rPr lang="es-MX" altLang="es-MX" sz="2200" b="1" dirty="0">
                <a:cs typeface="Calibri" panose="020F0502020204030204" pitchFamily="34" charset="0"/>
              </a:rPr>
              <a:t>medidas de control </a:t>
            </a:r>
            <a:r>
              <a:rPr lang="es-MX" altLang="es-MX" sz="2200" dirty="0">
                <a:cs typeface="Calibri" panose="020F0502020204030204" pitchFamily="34" charset="0"/>
              </a:rPr>
              <a:t>para evitar en lo sucesivo lo observado.</a:t>
            </a:r>
            <a:endParaRPr lang="es-ES_tradnl" altLang="es-MX" sz="22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50591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2" name="Rectangle 191">
            <a:extLst>
              <a:ext uri="{FF2B5EF4-FFF2-40B4-BE49-F238E27FC236}">
                <a16:creationId xmlns:a16="http://schemas.microsoft.com/office/drawing/2014/main" id="{E0311CE5-3D05-493E-B9D2-CF549DF73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078104" cy="7559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821341" y="4683853"/>
            <a:ext cx="8426487" cy="1222501"/>
          </a:xfrm>
          <a:prstGeom prst="roundRect">
            <a:avLst>
              <a:gd name="adj" fmla="val 50000"/>
            </a:avLst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s-MX" sz="3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DEFICIENCIAS TECNICAS</a:t>
            </a:r>
            <a:endParaRPr lang="en-US" altLang="es-MX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1" name="Picture 2" descr="Resultado de imagen de OBRAS CON DEFICIENCIAS">
            <a:extLst>
              <a:ext uri="{FF2B5EF4-FFF2-40B4-BE49-F238E27FC236}">
                <a16:creationId xmlns:a16="http://schemas.microsoft.com/office/drawing/2014/main" id="{629763D5-A2C7-44BA-B143-11CA26F691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2" r="2" b="2"/>
          <a:stretch/>
        </p:blipFill>
        <p:spPr bwMode="auto">
          <a:xfrm>
            <a:off x="164323" y="189289"/>
            <a:ext cx="4798321" cy="430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>
            <a:extLst>
              <a:ext uri="{FF2B5EF4-FFF2-40B4-BE49-F238E27FC236}">
                <a16:creationId xmlns:a16="http://schemas.microsoft.com/office/drawing/2014/main" id="{172412C6-C886-43C6-8086-414592AD2D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96" b="2"/>
          <a:stretch/>
        </p:blipFill>
        <p:spPr bwMode="auto">
          <a:xfrm>
            <a:off x="5117979" y="172395"/>
            <a:ext cx="4798320" cy="4322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2">
            <a:extLst>
              <a:ext uri="{FF2B5EF4-FFF2-40B4-BE49-F238E27FC236}">
                <a16:creationId xmlns:a16="http://schemas.microsoft.com/office/drawing/2014/main" id="{593110D8-3E08-4492-BFD2-1C7FA49F51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350" y="4931965"/>
            <a:ext cx="8812466" cy="2322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61950" indent="-2667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1278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buSzPct val="140000"/>
            </a:pPr>
            <a:endParaRPr lang="es-ES_tradnl" altLang="es-MX" sz="4000" b="1" dirty="0">
              <a:solidFill>
                <a:srgbClr val="CC0000"/>
              </a:solidFill>
            </a:endParaRPr>
          </a:p>
          <a:p>
            <a:pPr algn="just">
              <a:buSzPct val="140000"/>
            </a:pPr>
            <a:endParaRPr lang="es-ES_tradnl" altLang="es-MX" sz="4000" b="1" dirty="0">
              <a:solidFill>
                <a:srgbClr val="CC0000"/>
              </a:solidFill>
            </a:endParaRPr>
          </a:p>
          <a:p>
            <a:pPr algn="just">
              <a:buSzPct val="140000"/>
            </a:pPr>
            <a:r>
              <a:rPr lang="es-ES_tradnl" altLang="es-MX" sz="3600" b="1" dirty="0">
                <a:solidFill>
                  <a:srgbClr val="CC0000"/>
                </a:solidFill>
              </a:rPr>
              <a:t>“La ineficiencia constructiva también es un acto de corrupción”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22DBD621-C067-42BF-BB25-F20DD6579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4088" y="4616308"/>
            <a:ext cx="4608512" cy="224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MX" sz="1200" dirty="0"/>
              <a:t>Poste instalado y pintura aplicada en algún municipio de Japón.</a:t>
            </a:r>
          </a:p>
        </p:txBody>
      </p:sp>
    </p:spTree>
    <p:extLst>
      <p:ext uri="{BB962C8B-B14F-4D97-AF65-F5344CB8AC3E}">
        <p14:creationId xmlns:p14="http://schemas.microsoft.com/office/powerpoint/2010/main" val="23257992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8" name="Rectangle 137">
            <a:extLst>
              <a:ext uri="{FF2B5EF4-FFF2-40B4-BE49-F238E27FC236}">
                <a16:creationId xmlns:a16="http://schemas.microsoft.com/office/drawing/2014/main" id="{E0311CE5-3D05-493E-B9D2-CF549DF73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078104" cy="7559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4495779" y="5355537"/>
            <a:ext cx="5118853" cy="1222501"/>
          </a:xfrm>
          <a:prstGeom prst="roundRect">
            <a:avLst>
              <a:gd name="adj" fmla="val 50000"/>
            </a:avLst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s-MX" sz="3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DEFICIENCIAS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s-MX" sz="3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TECNICAS</a:t>
            </a:r>
            <a:endParaRPr lang="en-US" altLang="es-MX" sz="3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99A20B9-81E3-4C73-A0A1-6ADB15DC59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" b="6286"/>
          <a:stretch/>
        </p:blipFill>
        <p:spPr>
          <a:xfrm>
            <a:off x="4824288" y="163805"/>
            <a:ext cx="5073440" cy="4552136"/>
          </a:xfrm>
          <a:prstGeom prst="rect">
            <a:avLst/>
          </a:prstGeom>
        </p:spPr>
      </p:pic>
      <p:pic>
        <p:nvPicPr>
          <p:cNvPr id="3074" name="Picture 2" descr="Resultado de imagen de ALBAÑILES MEXICANOS CHUSCO">
            <a:extLst>
              <a:ext uri="{FF2B5EF4-FFF2-40B4-BE49-F238E27FC236}">
                <a16:creationId xmlns:a16="http://schemas.microsoft.com/office/drawing/2014/main" id="{CF5E2D34-F447-4016-BAE0-69D6BB76EB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554" b="2"/>
          <a:stretch/>
        </p:blipFill>
        <p:spPr bwMode="auto">
          <a:xfrm>
            <a:off x="177788" y="163805"/>
            <a:ext cx="4468712" cy="402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Resultado de imagen de OBRAS DEFICIENTES">
            <a:extLst>
              <a:ext uri="{FF2B5EF4-FFF2-40B4-BE49-F238E27FC236}">
                <a16:creationId xmlns:a16="http://schemas.microsoft.com/office/drawing/2014/main" id="{04F3C0E4-9C98-4F51-B0DB-505ABB862C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4"/>
          <a:stretch/>
        </p:blipFill>
        <p:spPr bwMode="auto">
          <a:xfrm>
            <a:off x="215776" y="4350813"/>
            <a:ext cx="3600400" cy="302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6">
            <a:extLst>
              <a:ext uri="{FF2B5EF4-FFF2-40B4-BE49-F238E27FC236}">
                <a16:creationId xmlns:a16="http://schemas.microsoft.com/office/drawing/2014/main" id="{364B41C8-7D44-42CC-8C27-58B79BCC64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4288" y="4869840"/>
            <a:ext cx="4608512" cy="224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MX" sz="1200" dirty="0"/>
              <a:t>Alemania presente.</a:t>
            </a:r>
          </a:p>
        </p:txBody>
      </p:sp>
    </p:spTree>
    <p:extLst>
      <p:ext uri="{BB962C8B-B14F-4D97-AF65-F5344CB8AC3E}">
        <p14:creationId xmlns:p14="http://schemas.microsoft.com/office/powerpoint/2010/main" val="296995860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CC89AD87-D3AD-4DE0-9FF5-F5E8C862B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4" y="1702072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MX" sz="12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es-MX" altLang="es-MX" sz="2000">
              <a:latin typeface="Arial" panose="020B0604020202020204" pitchFamily="34" charset="0"/>
            </a:endParaRPr>
          </a:p>
        </p:txBody>
      </p:sp>
      <p:sp>
        <p:nvSpPr>
          <p:cNvPr id="12" name="AutoShape 16">
            <a:extLst>
              <a:ext uri="{FF2B5EF4-FFF2-40B4-BE49-F238E27FC236}">
                <a16:creationId xmlns:a16="http://schemas.microsoft.com/office/drawing/2014/main" id="{32263EDE-5E62-4B3B-9C3A-6C5B8EDF539C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4608312" y="3953904"/>
            <a:ext cx="864000" cy="901664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760000"/>
          </a:solidFill>
          <a:ln>
            <a:noFill/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13" name="AutoShape 35">
            <a:extLst>
              <a:ext uri="{FF2B5EF4-FFF2-40B4-BE49-F238E27FC236}">
                <a16:creationId xmlns:a16="http://schemas.microsoft.com/office/drawing/2014/main" id="{14BA0C42-499E-4F10-B664-282FF815F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6558" y="3131765"/>
            <a:ext cx="3707508" cy="67332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14" name="Text Box 36">
            <a:extLst>
              <a:ext uri="{FF2B5EF4-FFF2-40B4-BE49-F238E27FC236}">
                <a16:creationId xmlns:a16="http://schemas.microsoft.com/office/drawing/2014/main" id="{2C1BC84A-B392-40ED-991F-86C5C6169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4063" y="3230829"/>
            <a:ext cx="370750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9C921"/>
                    </a:gs>
                    <a:gs pos="100000">
                      <a:srgbClr val="89C921">
                        <a:gamma/>
                        <a:shade val="89020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altLang="es-MX" dirty="0">
                <a:solidFill>
                  <a:srgbClr val="000000"/>
                </a:solidFill>
                <a:ea typeface="Arial Unicode MS" pitchFamily="34" charset="-128"/>
              </a:rPr>
              <a:t>Procedimiento de solventación:</a:t>
            </a:r>
          </a:p>
        </p:txBody>
      </p:sp>
      <p:sp>
        <p:nvSpPr>
          <p:cNvPr id="15" name="AutoShape 24">
            <a:extLst>
              <a:ext uri="{FF2B5EF4-FFF2-40B4-BE49-F238E27FC236}">
                <a16:creationId xmlns:a16="http://schemas.microsoft.com/office/drawing/2014/main" id="{AE492A02-855E-4EB1-857E-1BD7D4E453A5}"/>
              </a:ext>
            </a:extLst>
          </p:cNvPr>
          <p:cNvSpPr>
            <a:spLocks noChangeArrowheads="1"/>
          </p:cNvSpPr>
          <p:nvPr/>
        </p:nvSpPr>
        <p:spPr bwMode="gray">
          <a:xfrm>
            <a:off x="719833" y="1290141"/>
            <a:ext cx="8855968" cy="1396435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2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9">
            <a:extLst>
              <a:ext uri="{FF2B5EF4-FFF2-40B4-BE49-F238E27FC236}">
                <a16:creationId xmlns:a16="http://schemas.microsoft.com/office/drawing/2014/main" id="{CE4F85A9-071D-483F-9FD3-A6DDA93F7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500" y="1426158"/>
            <a:ext cx="8229600" cy="985527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lang="es-ES_tradnl" altLang="es-MX" sz="2000" b="1" dirty="0">
                <a:latin typeface="Arial" panose="020B0604020202020204" pitchFamily="34" charset="0"/>
              </a:rPr>
              <a:t>Deficiencias técnicas </a:t>
            </a:r>
            <a:r>
              <a:rPr lang="es-ES_tradnl" altLang="es-MX" sz="2000" b="1" dirty="0">
                <a:cs typeface="Calibri" panose="020F0502020204030204" pitchFamily="34" charset="0"/>
              </a:rPr>
              <a:t>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None/>
            </a:pPr>
            <a:r>
              <a:rPr lang="es-ES_tradnl" altLang="es-MX" sz="2000" dirty="0">
                <a:latin typeface="Arial" panose="020B0604020202020204" pitchFamily="34" charset="0"/>
              </a:rPr>
              <a:t>Son las deficiencias o defectos observados en las obra, imputables a su construcción o elaboración.</a:t>
            </a:r>
          </a:p>
        </p:txBody>
      </p:sp>
      <p:sp>
        <p:nvSpPr>
          <p:cNvPr id="11" name="Text Box 8">
            <a:extLst>
              <a:ext uri="{FF2B5EF4-FFF2-40B4-BE49-F238E27FC236}">
                <a16:creationId xmlns:a16="http://schemas.microsoft.com/office/drawing/2014/main" id="{34157ECD-7E34-49B6-B2C1-9204B9F05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834" y="5032991"/>
            <a:ext cx="8928990" cy="2105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 algn="just">
              <a:spcBef>
                <a:spcPct val="50000"/>
              </a:spcBef>
            </a:pPr>
            <a:r>
              <a:rPr lang="es-MX" sz="2200" dirty="0">
                <a:cs typeface="Calibri" panose="020F0502020204030204" pitchFamily="34" charset="0"/>
              </a:rPr>
              <a:t>Realizar las </a:t>
            </a:r>
            <a:r>
              <a:rPr lang="es-MX" sz="2200" b="1" dirty="0">
                <a:cs typeface="Calibri" panose="020F0502020204030204" pitchFamily="34" charset="0"/>
              </a:rPr>
              <a:t>acciones que sean necesarias para corregir </a:t>
            </a:r>
            <a:r>
              <a:rPr lang="es-MX" sz="2200" dirty="0">
                <a:cs typeface="Calibri" panose="020F0502020204030204" pitchFamily="34" charset="0"/>
              </a:rPr>
              <a:t>las deficiencias técnicas observadas</a:t>
            </a:r>
            <a:r>
              <a:rPr lang="es-ES" altLang="es-MX" sz="2200" dirty="0">
                <a:cs typeface="Calibri" panose="020F0502020204030204" pitchFamily="34" charset="0"/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MX" sz="2200" dirty="0">
                <a:cs typeface="Calibri" panose="020F0502020204030204" pitchFamily="34" charset="0"/>
              </a:rPr>
              <a:t>El Titular del Órgano de Control y Evaluación Gubernamental acreditará </a:t>
            </a:r>
            <a:r>
              <a:rPr lang="es-MX" sz="2200" b="1" dirty="0">
                <a:cs typeface="Calibri" panose="020F0502020204030204" pitchFamily="34" charset="0"/>
              </a:rPr>
              <a:t>acta de sitio</a:t>
            </a:r>
            <a:r>
              <a:rPr lang="es-MX" sz="2200" dirty="0">
                <a:cs typeface="Calibri" panose="020F0502020204030204" pitchFamily="34" charset="0"/>
              </a:rPr>
              <a:t>, mediante la cual se haga constar la </a:t>
            </a:r>
            <a:r>
              <a:rPr lang="es-ES" sz="2200" dirty="0">
                <a:cs typeface="Calibri" panose="020F0502020204030204" pitchFamily="34" charset="0"/>
              </a:rPr>
              <a:t>corrección de las deficiencias técnicas observadas</a:t>
            </a:r>
            <a:r>
              <a:rPr lang="es-MX" sz="2200" dirty="0">
                <a:cs typeface="Calibri" panose="020F0502020204030204" pitchFamily="34" charset="0"/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MX" altLang="es-MX" sz="2200" dirty="0">
                <a:cs typeface="Calibri" panose="020F0502020204030204" pitchFamily="34" charset="0"/>
              </a:rPr>
              <a:t>Asimismo, acreditar </a:t>
            </a:r>
            <a:r>
              <a:rPr lang="es-MX" altLang="es-MX" sz="2200" b="1" dirty="0">
                <a:cs typeface="Calibri" panose="020F0502020204030204" pitchFamily="34" charset="0"/>
              </a:rPr>
              <a:t>medidas de control </a:t>
            </a:r>
            <a:r>
              <a:rPr lang="es-MX" altLang="es-MX" sz="2200" dirty="0">
                <a:cs typeface="Calibri" panose="020F0502020204030204" pitchFamily="34" charset="0"/>
              </a:rPr>
              <a:t>para evitar en lo sucesivo lo observado.</a:t>
            </a:r>
            <a:endParaRPr lang="es-ES_tradnl" altLang="es-MX" sz="22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07500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7" name="Rectangle 136">
            <a:extLst>
              <a:ext uri="{FF2B5EF4-FFF2-40B4-BE49-F238E27FC236}">
                <a16:creationId xmlns:a16="http://schemas.microsoft.com/office/drawing/2014/main" id="{6234BCC6-39B9-47D9-8BF8-C665401A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080625" cy="75596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Resultado de imagen de OBRAS INCONCLUSAS">
            <a:extLst>
              <a:ext uri="{FF2B5EF4-FFF2-40B4-BE49-F238E27FC236}">
                <a16:creationId xmlns:a16="http://schemas.microsoft.com/office/drawing/2014/main" id="{0BE5E881-292E-40E0-8C37-5ABAF8650F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8" r="-3" b="-3"/>
          <a:stretch/>
        </p:blipFill>
        <p:spPr bwMode="auto">
          <a:xfrm>
            <a:off x="4037396" y="10"/>
            <a:ext cx="6043229" cy="3709270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Resultado de imagen de OBRAS INCONCLUSAS">
            <a:extLst>
              <a:ext uri="{FF2B5EF4-FFF2-40B4-BE49-F238E27FC236}">
                <a16:creationId xmlns:a16="http://schemas.microsoft.com/office/drawing/2014/main" id="{5CF6CD4C-A7FA-4514-A4AD-9487E25593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" r="3" b="3"/>
          <a:stretch/>
        </p:blipFill>
        <p:spPr bwMode="auto">
          <a:xfrm>
            <a:off x="4037396" y="3850394"/>
            <a:ext cx="6043229" cy="3709281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39" name="Freeform: Shape 138">
            <a:extLst>
              <a:ext uri="{FF2B5EF4-FFF2-40B4-BE49-F238E27FC236}">
                <a16:creationId xmlns:a16="http://schemas.microsoft.com/office/drawing/2014/main" id="{72A9CE9D-DAC3-40AF-B504-78A64A909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40313" cy="7559675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1" name="Freeform: Shape 140">
            <a:extLst>
              <a:ext uri="{FF2B5EF4-FFF2-40B4-BE49-F238E27FC236}">
                <a16:creationId xmlns:a16="http://schemas.microsoft.com/office/drawing/2014/main" id="{506D7452-6CDE-4381-86CE-07B245938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033146" cy="7559675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-72256" y="2018063"/>
            <a:ext cx="5472608" cy="3057918"/>
          </a:xfrm>
          <a:prstGeom prst="roundRect">
            <a:avLst>
              <a:gd name="adj" fmla="val 50000"/>
            </a:avLst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s-MX" sz="3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OBRAS QUE NO SE ENCONTRABAN OPERANDO</a:t>
            </a:r>
            <a:endParaRPr lang="en-US" altLang="es-MX" sz="3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762DA937-8B55-4317-BD32-98D7AF30E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4838" y="479258"/>
            <a:ext cx="161273" cy="5821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Avenir Next LT Pro"/>
            </a:endParaRP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C52EE5A8-045B-4D39-8ED1-51333408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397" y="4917557"/>
            <a:ext cx="4149885" cy="20159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048345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6" name="AutoShape 4"/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160458"/>
            <a:ext cx="1241165" cy="755407"/>
          </a:xfrm>
          <a:prstGeom prst="rect">
            <a:avLst/>
          </a:prstGeom>
        </p:spPr>
      </p:pic>
      <p:sp>
        <p:nvSpPr>
          <p:cNvPr id="10" name="Rectangle 3">
            <a:extLst>
              <a:ext uri="{FF2B5EF4-FFF2-40B4-BE49-F238E27FC236}">
                <a16:creationId xmlns:a16="http://schemas.microsoft.com/office/drawing/2014/main" id="{CC89AD87-D3AD-4DE0-9FF5-F5E8C862B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4" y="1702072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2806700" algn="ctr"/>
                <a:tab pos="5611813" algn="r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2806700" algn="ctr"/>
                <a:tab pos="5611813" algn="r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s-MX" sz="1200" b="1"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es-MX" altLang="es-MX" sz="2000">
              <a:latin typeface="Arial" panose="020B0604020202020204" pitchFamily="34" charset="0"/>
            </a:endParaRPr>
          </a:p>
        </p:txBody>
      </p:sp>
      <p:sp>
        <p:nvSpPr>
          <p:cNvPr id="12" name="AutoShape 16">
            <a:extLst>
              <a:ext uri="{FF2B5EF4-FFF2-40B4-BE49-F238E27FC236}">
                <a16:creationId xmlns:a16="http://schemas.microsoft.com/office/drawing/2014/main" id="{32263EDE-5E62-4B3B-9C3A-6C5B8EDF539C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4608312" y="3953904"/>
            <a:ext cx="864000" cy="901664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760000"/>
          </a:solidFill>
          <a:ln>
            <a:noFill/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13" name="AutoShape 35">
            <a:extLst>
              <a:ext uri="{FF2B5EF4-FFF2-40B4-BE49-F238E27FC236}">
                <a16:creationId xmlns:a16="http://schemas.microsoft.com/office/drawing/2014/main" id="{14BA0C42-499E-4F10-B664-282FF815FD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86558" y="3131765"/>
            <a:ext cx="3707508" cy="67332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14" name="Text Box 36">
            <a:extLst>
              <a:ext uri="{FF2B5EF4-FFF2-40B4-BE49-F238E27FC236}">
                <a16:creationId xmlns:a16="http://schemas.microsoft.com/office/drawing/2014/main" id="{2C1BC84A-B392-40ED-991F-86C5C6169C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94063" y="3230829"/>
            <a:ext cx="3707508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9C921"/>
                    </a:gs>
                    <a:gs pos="100000">
                      <a:srgbClr val="89C921">
                        <a:gamma/>
                        <a:shade val="89020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" altLang="es-MX" dirty="0">
                <a:solidFill>
                  <a:srgbClr val="000000"/>
                </a:solidFill>
                <a:ea typeface="Arial Unicode MS" pitchFamily="34" charset="-128"/>
              </a:rPr>
              <a:t>Procedimiento de solventación:</a:t>
            </a:r>
          </a:p>
        </p:txBody>
      </p:sp>
      <p:sp>
        <p:nvSpPr>
          <p:cNvPr id="15" name="AutoShape 24">
            <a:extLst>
              <a:ext uri="{FF2B5EF4-FFF2-40B4-BE49-F238E27FC236}">
                <a16:creationId xmlns:a16="http://schemas.microsoft.com/office/drawing/2014/main" id="{AE492A02-855E-4EB1-857E-1BD7D4E453A5}"/>
              </a:ext>
            </a:extLst>
          </p:cNvPr>
          <p:cNvSpPr>
            <a:spLocks noChangeArrowheads="1"/>
          </p:cNvSpPr>
          <p:nvPr/>
        </p:nvSpPr>
        <p:spPr bwMode="gray">
          <a:xfrm>
            <a:off x="719833" y="1290141"/>
            <a:ext cx="8855968" cy="1305258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z="2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9">
            <a:extLst>
              <a:ext uri="{FF2B5EF4-FFF2-40B4-BE49-F238E27FC236}">
                <a16:creationId xmlns:a16="http://schemas.microsoft.com/office/drawing/2014/main" id="{CE4F85A9-071D-483F-9FD3-A6DDA93F7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6500" y="1426158"/>
            <a:ext cx="8229600" cy="985527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>
            <a:spAutoFit/>
          </a:bodyPr>
          <a:lstStyle>
            <a:lvl1pPr defTabSz="7620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7620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7620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7620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7620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FontTx/>
              <a:buNone/>
            </a:pPr>
            <a:r>
              <a:rPr lang="es-ES_tradnl" altLang="es-MX" sz="2000" b="1" dirty="0">
                <a:latin typeface="Arial" panose="020B0604020202020204" pitchFamily="34" charset="0"/>
              </a:rPr>
              <a:t>Obras que no se encontraban operando </a:t>
            </a:r>
            <a:r>
              <a:rPr lang="es-ES_tradnl" altLang="es-MX" sz="2000" b="1" dirty="0">
                <a:cs typeface="Calibri" panose="020F0502020204030204" pitchFamily="34" charset="0"/>
              </a:rPr>
              <a:t>:</a:t>
            </a:r>
          </a:p>
          <a:p>
            <a:pPr algn="just" eaLnBrk="1" hangingPunct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None/>
            </a:pPr>
            <a:r>
              <a:rPr lang="es-MX" sz="2000" dirty="0">
                <a:latin typeface="Arial" panose="020B0604020202020204" pitchFamily="34" charset="0"/>
                <a:ea typeface="Times New Roman" panose="02020603050405020304" pitchFamily="18" charset="0"/>
              </a:rPr>
              <a:t>Obras realizadas que no están operando debido a la falta de un trámite o concepto.</a:t>
            </a:r>
            <a:endParaRPr lang="es-ES_tradnl" altLang="es-MX" sz="2000" dirty="0">
              <a:latin typeface="Arial" panose="020B0604020202020204" pitchFamily="34" charset="0"/>
            </a:endParaRPr>
          </a:p>
        </p:txBody>
      </p:sp>
      <p:sp>
        <p:nvSpPr>
          <p:cNvPr id="16" name="Text Box 8">
            <a:extLst>
              <a:ext uri="{FF2B5EF4-FFF2-40B4-BE49-F238E27FC236}">
                <a16:creationId xmlns:a16="http://schemas.microsoft.com/office/drawing/2014/main" id="{BE6A22AC-643F-4FF1-A756-D29D94B10C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833" y="5223232"/>
            <a:ext cx="8855967" cy="1698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342900" indent="-342900" algn="just">
              <a:spcBef>
                <a:spcPct val="50000"/>
              </a:spcBef>
            </a:pPr>
            <a:r>
              <a:rPr lang="es-ES" sz="2200" dirty="0">
                <a:cs typeface="Calibri" panose="020F0502020204030204" pitchFamily="34" charset="0"/>
              </a:rPr>
              <a:t>El Titular del Órgano de Control y Evaluación Gubernamental acreditará </a:t>
            </a:r>
            <a:r>
              <a:rPr lang="es-ES" sz="2200" b="1" dirty="0">
                <a:cs typeface="Calibri" panose="020F0502020204030204" pitchFamily="34" charset="0"/>
              </a:rPr>
              <a:t>acta de sitio</a:t>
            </a:r>
            <a:r>
              <a:rPr lang="es-ES" sz="2200" dirty="0">
                <a:cs typeface="Calibri" panose="020F0502020204030204" pitchFamily="34" charset="0"/>
              </a:rPr>
              <a:t>, mediante la cual se haga constar, la operatividad de la obra, proporcionando al ISAF, copia de la documentación que avale el cumplimiento de estas acciones</a:t>
            </a:r>
            <a:r>
              <a:rPr lang="es-MX" sz="2200" dirty="0">
                <a:cs typeface="Calibri" panose="020F0502020204030204" pitchFamily="34" charset="0"/>
              </a:rPr>
              <a:t>.</a:t>
            </a:r>
          </a:p>
          <a:p>
            <a:pPr marL="342900" indent="-342900" algn="just">
              <a:spcBef>
                <a:spcPct val="50000"/>
              </a:spcBef>
            </a:pPr>
            <a:r>
              <a:rPr lang="es-MX" altLang="es-MX" sz="2200" dirty="0">
                <a:cs typeface="Calibri" panose="020F0502020204030204" pitchFamily="34" charset="0"/>
              </a:rPr>
              <a:t>Asimismo, acreditar </a:t>
            </a:r>
            <a:r>
              <a:rPr lang="es-MX" altLang="es-MX" sz="2200" b="1" dirty="0">
                <a:cs typeface="Calibri" panose="020F0502020204030204" pitchFamily="34" charset="0"/>
              </a:rPr>
              <a:t>medidas de control </a:t>
            </a:r>
            <a:r>
              <a:rPr lang="es-MX" altLang="es-MX" sz="2200" dirty="0">
                <a:cs typeface="Calibri" panose="020F0502020204030204" pitchFamily="34" charset="0"/>
              </a:rPr>
              <a:t>para evitar en lo sucesivo lo observado.</a:t>
            </a:r>
            <a:endParaRPr lang="es-ES_tradnl" altLang="es-MX" sz="22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89377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37" y="160458"/>
            <a:ext cx="1241165" cy="755407"/>
          </a:xfrm>
          <a:prstGeom prst="rect">
            <a:avLst/>
          </a:prstGeom>
        </p:spPr>
      </p:pic>
      <p:cxnSp>
        <p:nvCxnSpPr>
          <p:cNvPr id="6" name="8 Conector recto de flecha">
            <a:extLst>
              <a:ext uri="{FF2B5EF4-FFF2-40B4-BE49-F238E27FC236}">
                <a16:creationId xmlns:a16="http://schemas.microsoft.com/office/drawing/2014/main" id="{507BFE17-1A43-4AFD-8A83-1E4BAECEBA0C}"/>
              </a:ext>
            </a:extLst>
          </p:cNvPr>
          <p:cNvCxnSpPr/>
          <p:nvPr/>
        </p:nvCxnSpPr>
        <p:spPr>
          <a:xfrm rot="5400000" flipH="1" flipV="1">
            <a:off x="1848520" y="4509715"/>
            <a:ext cx="2743200" cy="31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" name="19 CuadroTexto">
            <a:extLst>
              <a:ext uri="{FF2B5EF4-FFF2-40B4-BE49-F238E27FC236}">
                <a16:creationId xmlns:a16="http://schemas.microsoft.com/office/drawing/2014/main" id="{93F26F3C-1CA6-480F-9CA3-70D8DE306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0032" y="2761878"/>
            <a:ext cx="757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s-MX" b="1" i="1">
                <a:latin typeface="Calibri" panose="020F0502020204030204" pitchFamily="34" charset="0"/>
              </a:rPr>
              <a:t>100 %</a:t>
            </a:r>
            <a:endParaRPr lang="es-MX" altLang="es-MX" b="1" i="1">
              <a:latin typeface="Calibri" panose="020F0502020204030204" pitchFamily="34" charset="0"/>
            </a:endParaRPr>
          </a:p>
        </p:txBody>
      </p:sp>
      <p:sp>
        <p:nvSpPr>
          <p:cNvPr id="10" name="16 Rectángulo">
            <a:extLst>
              <a:ext uri="{FF2B5EF4-FFF2-40B4-BE49-F238E27FC236}">
                <a16:creationId xmlns:a16="http://schemas.microsoft.com/office/drawing/2014/main" id="{3C20E5BB-D094-463D-A8CA-4C2F8CB3B85B}"/>
              </a:ext>
            </a:extLst>
          </p:cNvPr>
          <p:cNvSpPr/>
          <p:nvPr/>
        </p:nvSpPr>
        <p:spPr>
          <a:xfrm rot="16200000">
            <a:off x="1735201" y="4228046"/>
            <a:ext cx="2031327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rial" pitchFamily="34" charset="0"/>
              </a:rPr>
              <a:t>costo</a:t>
            </a:r>
          </a:p>
        </p:txBody>
      </p:sp>
      <p:pic>
        <p:nvPicPr>
          <p:cNvPr id="12" name="Picture 26">
            <a:extLst>
              <a:ext uri="{FF2B5EF4-FFF2-40B4-BE49-F238E27FC236}">
                <a16:creationId xmlns:a16="http://schemas.microsoft.com/office/drawing/2014/main" id="{7DCEBA89-4DA6-465C-B2F4-83EFB72EF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20132" y="3066678"/>
            <a:ext cx="4076700" cy="25003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13" name="12 Rectángulo">
            <a:extLst>
              <a:ext uri="{FF2B5EF4-FFF2-40B4-BE49-F238E27FC236}">
                <a16:creationId xmlns:a16="http://schemas.microsoft.com/office/drawing/2014/main" id="{C9938B6E-275D-41E2-8653-5BFDE5A7F77C}"/>
              </a:ext>
            </a:extLst>
          </p:cNvPr>
          <p:cNvSpPr/>
          <p:nvPr/>
        </p:nvSpPr>
        <p:spPr>
          <a:xfrm>
            <a:off x="3288051" y="3464930"/>
            <a:ext cx="374981" cy="21336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/>
          </a:p>
        </p:txBody>
      </p:sp>
      <p:sp>
        <p:nvSpPr>
          <p:cNvPr id="14" name="22 CuadroTexto">
            <a:extLst>
              <a:ext uri="{FF2B5EF4-FFF2-40B4-BE49-F238E27FC236}">
                <a16:creationId xmlns:a16="http://schemas.microsoft.com/office/drawing/2014/main" id="{39E4A9A3-B54C-4571-BB92-A2423B6BF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8595" y="2866653"/>
            <a:ext cx="376237" cy="27622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/>
              <a:t>Fin</a:t>
            </a:r>
            <a:endParaRPr lang="es-MX" sz="1200" b="1" dirty="0"/>
          </a:p>
        </p:txBody>
      </p:sp>
      <p:sp>
        <p:nvSpPr>
          <p:cNvPr id="16" name="22 CuadroTexto">
            <a:extLst>
              <a:ext uri="{FF2B5EF4-FFF2-40B4-BE49-F238E27FC236}">
                <a16:creationId xmlns:a16="http://schemas.microsoft.com/office/drawing/2014/main" id="{390862EB-388B-4AC3-9255-9D115F74D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9832" y="4438278"/>
            <a:ext cx="10953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MX" altLang="es-MX" sz="1200">
                <a:solidFill>
                  <a:srgbClr val="FF0000"/>
                </a:solidFill>
              </a:rPr>
              <a:t>Avance físico</a:t>
            </a:r>
            <a:endParaRPr lang="es-ES" altLang="es-MX" sz="1200">
              <a:solidFill>
                <a:srgbClr val="FF0000"/>
              </a:solidFill>
            </a:endParaRPr>
          </a:p>
        </p:txBody>
      </p:sp>
      <p:sp>
        <p:nvSpPr>
          <p:cNvPr id="17" name="Text Box 8">
            <a:extLst>
              <a:ext uri="{FF2B5EF4-FFF2-40B4-BE49-F238E27FC236}">
                <a16:creationId xmlns:a16="http://schemas.microsoft.com/office/drawing/2014/main" id="{45272C42-7774-4FA7-9B3F-5BBB87A699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856" y="1314142"/>
            <a:ext cx="8424936" cy="1169551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s-PE" altLang="es-MX" sz="5000" b="1" dirty="0">
                <a:solidFill>
                  <a:srgbClr val="990000"/>
                </a:solidFill>
                <a:latin typeface="Arial" panose="020B0604020202020204" pitchFamily="34" charset="0"/>
              </a:rPr>
              <a:t>“NO PLANEAR ES PLANEAR PARA FALLAR”</a:t>
            </a:r>
            <a:endParaRPr lang="es-ES" altLang="es-MX" sz="5000" b="1" dirty="0">
              <a:solidFill>
                <a:srgbClr val="990000"/>
              </a:solidFill>
              <a:latin typeface="Arial" panose="020B0604020202020204" pitchFamily="34" charset="0"/>
            </a:endParaRPr>
          </a:p>
        </p:txBody>
      </p:sp>
      <p:cxnSp>
        <p:nvCxnSpPr>
          <p:cNvPr id="19" name="9 Conector recto de flecha">
            <a:extLst>
              <a:ext uri="{FF2B5EF4-FFF2-40B4-BE49-F238E27FC236}">
                <a16:creationId xmlns:a16="http://schemas.microsoft.com/office/drawing/2014/main" id="{503CE4BA-BC9C-4396-A822-6FA51DDE7E8D}"/>
              </a:ext>
            </a:extLst>
          </p:cNvPr>
          <p:cNvCxnSpPr/>
          <p:nvPr/>
        </p:nvCxnSpPr>
        <p:spPr>
          <a:xfrm>
            <a:off x="2826048" y="5642198"/>
            <a:ext cx="3886200" cy="158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0" name="15 Rectángulo">
            <a:extLst>
              <a:ext uri="{FF2B5EF4-FFF2-40B4-BE49-F238E27FC236}">
                <a16:creationId xmlns:a16="http://schemas.microsoft.com/office/drawing/2014/main" id="{861D8595-CCDE-4015-8867-83F4F8FFFBAA}"/>
              </a:ext>
            </a:extLst>
          </p:cNvPr>
          <p:cNvSpPr/>
          <p:nvPr/>
        </p:nvSpPr>
        <p:spPr>
          <a:xfrm>
            <a:off x="3986789" y="5766444"/>
            <a:ext cx="245451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cs typeface="Arial" pitchFamily="34" charset="0"/>
              </a:rPr>
              <a:t>tiempo</a:t>
            </a:r>
          </a:p>
        </p:txBody>
      </p:sp>
      <p:sp>
        <p:nvSpPr>
          <p:cNvPr id="21" name="25 CuadroTexto">
            <a:extLst>
              <a:ext uri="{FF2B5EF4-FFF2-40B4-BE49-F238E27FC236}">
                <a16:creationId xmlns:a16="http://schemas.microsoft.com/office/drawing/2014/main" id="{C4D5361C-97E4-4C3D-9B66-1FE58A4F0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1904" y="5642198"/>
            <a:ext cx="30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s-MX" b="1" i="1">
                <a:latin typeface="Calibri" panose="020F0502020204030204" pitchFamily="34" charset="0"/>
              </a:rPr>
              <a:t>0</a:t>
            </a:r>
            <a:endParaRPr lang="es-MX" altLang="es-MX" b="1" i="1">
              <a:latin typeface="Calibri" panose="020F0502020204030204" pitchFamily="34" charset="0"/>
            </a:endParaRPr>
          </a:p>
        </p:txBody>
      </p:sp>
      <p:sp>
        <p:nvSpPr>
          <p:cNvPr id="22" name="21 CuadroTexto">
            <a:extLst>
              <a:ext uri="{FF2B5EF4-FFF2-40B4-BE49-F238E27FC236}">
                <a16:creationId xmlns:a16="http://schemas.microsoft.com/office/drawing/2014/main" id="{EDCFFF19-9937-4D94-AF07-D53D90DDC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4992" y="5213647"/>
            <a:ext cx="580850" cy="189283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/>
              <a:t>Inicio</a:t>
            </a:r>
            <a:endParaRPr lang="es-MX" sz="900" b="1" dirty="0"/>
          </a:p>
        </p:txBody>
      </p:sp>
      <p:sp>
        <p:nvSpPr>
          <p:cNvPr id="23" name="AutoShape 4">
            <a:extLst>
              <a:ext uri="{FF2B5EF4-FFF2-40B4-BE49-F238E27FC236}">
                <a16:creationId xmlns:a16="http://schemas.microsoft.com/office/drawing/2014/main" id="{9398CC19-E2F0-4491-84FF-A744762A1FFD}"/>
              </a:ext>
            </a:extLst>
          </p:cNvPr>
          <p:cNvSpPr>
            <a:spLocks noChangeArrowheads="1"/>
          </p:cNvSpPr>
          <p:nvPr/>
        </p:nvSpPr>
        <p:spPr bwMode="gray">
          <a:xfrm>
            <a:off x="1590675" y="327025"/>
            <a:ext cx="7337425" cy="574675"/>
          </a:xfrm>
          <a:prstGeom prst="roundRect">
            <a:avLst>
              <a:gd name="adj" fmla="val 50000"/>
            </a:avLst>
          </a:prstGeom>
          <a:solidFill>
            <a:srgbClr val="800000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s-MX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CALIDAD DE LAS OBRAS PUBLICAS</a:t>
            </a:r>
          </a:p>
        </p:txBody>
      </p:sp>
      <p:sp>
        <p:nvSpPr>
          <p:cNvPr id="24" name="AutoShape 35">
            <a:extLst>
              <a:ext uri="{FF2B5EF4-FFF2-40B4-BE49-F238E27FC236}">
                <a16:creationId xmlns:a16="http://schemas.microsoft.com/office/drawing/2014/main" id="{04DB7E4E-D853-4759-BE95-9FB69D0A4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9912" y="6413390"/>
            <a:ext cx="7181744" cy="673320"/>
          </a:xfrm>
          <a:prstGeom prst="roundRect">
            <a:avLst>
              <a:gd name="adj" fmla="val 16667"/>
            </a:avLst>
          </a:prstGeom>
          <a:noFill/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/>
          <a:p>
            <a:endParaRPr lang="es-MX"/>
          </a:p>
        </p:txBody>
      </p:sp>
      <p:sp>
        <p:nvSpPr>
          <p:cNvPr id="25" name="Text Box 36">
            <a:extLst>
              <a:ext uri="{FF2B5EF4-FFF2-40B4-BE49-F238E27FC236}">
                <a16:creationId xmlns:a16="http://schemas.microsoft.com/office/drawing/2014/main" id="{2F5295A3-262F-4ECC-8689-9E3486229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417" y="6512454"/>
            <a:ext cx="7181744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89C921"/>
                    </a:gs>
                    <a:gs pos="100000">
                      <a:srgbClr val="89C921">
                        <a:gamma/>
                        <a:shade val="89020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square">
            <a:spAutoFit/>
            <a:flatTx/>
          </a:bodyPr>
          <a:lstStyle/>
          <a:p>
            <a:pPr algn="ctr"/>
            <a:r>
              <a:rPr lang="es-MX" altLang="es-MX" dirty="0">
                <a:solidFill>
                  <a:srgbClr val="000000"/>
                </a:solidFill>
                <a:ea typeface="Arial Unicode MS" pitchFamily="34" charset="-128"/>
              </a:rPr>
              <a:t>EL MAYOR PORCENTAJE DE AHORRO DE UNA OBRA SE ALCANZA EN SU ETAPA DE PLANEACION</a:t>
            </a:r>
            <a:endParaRPr lang="es-ES" altLang="es-MX" dirty="0">
              <a:solidFill>
                <a:srgbClr val="000000"/>
              </a:solidFill>
              <a:ea typeface="Arial Unicode MS" pitchFamily="34" charset="-12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Text Box 2"/>
          <p:cNvSpPr txBox="1">
            <a:spLocks noChangeArrowheads="1"/>
          </p:cNvSpPr>
          <p:nvPr/>
        </p:nvSpPr>
        <p:spPr bwMode="gray">
          <a:xfrm>
            <a:off x="1727200" y="4948633"/>
            <a:ext cx="6624638" cy="22875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4800" b="1">
                <a:effectLst>
                  <a:outerShdw blurRad="38100" dist="38100" dir="2700000" algn="tl">
                    <a:srgbClr val="C0C0C0"/>
                  </a:outerShdw>
                </a:effectLst>
              </a:rPr>
              <a:t>GRACIAS A TODOS LOS PRESENTES POR SU ATENCIÓN</a:t>
            </a:r>
            <a:endParaRPr lang="es-ES" altLang="es-MX" sz="4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37" y="160458"/>
            <a:ext cx="1241165" cy="755407"/>
          </a:xfrm>
          <a:prstGeom prst="rect">
            <a:avLst/>
          </a:prstGeom>
        </p:spPr>
      </p:pic>
      <p:pic>
        <p:nvPicPr>
          <p:cNvPr id="4" name="Picture 4" descr="Resultado de imagen de OBRAS DEFICIENCIAS TECNICAS">
            <a:extLst>
              <a:ext uri="{FF2B5EF4-FFF2-40B4-BE49-F238E27FC236}">
                <a16:creationId xmlns:a16="http://schemas.microsoft.com/office/drawing/2014/main" id="{7C2130C1-AB3A-4434-B91B-E71A3ECD3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024" y="1403573"/>
            <a:ext cx="4788025" cy="306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005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1042988" y="5022850"/>
            <a:ext cx="7812087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15351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19923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24495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29067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hangingPunct="1">
              <a:lnSpc>
                <a:spcPct val="70000"/>
              </a:lnSpc>
              <a:spcBef>
                <a:spcPct val="50000"/>
              </a:spcBef>
            </a:pPr>
            <a:r>
              <a:rPr lang="es-ES_tradnl" altLang="es-MX" sz="26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Boulevard Paseo Río Sonora Sur 189 entre California y Río </a:t>
            </a:r>
            <a:r>
              <a:rPr lang="es-ES_tradnl" altLang="es-MX" sz="2600" dirty="0" err="1">
                <a:solidFill>
                  <a:schemeClr val="tx1"/>
                </a:solidFill>
                <a:latin typeface="Franklin Gothic Medium" panose="020B0603020102020204" pitchFamily="34" charset="0"/>
              </a:rPr>
              <a:t>Cocospera</a:t>
            </a:r>
            <a:r>
              <a:rPr lang="es-ES_tradnl" altLang="es-MX" sz="26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, Colonia Proyecto Río Sonora</a:t>
            </a:r>
          </a:p>
          <a:p>
            <a:pPr hangingPunct="1">
              <a:lnSpc>
                <a:spcPct val="70000"/>
              </a:lnSpc>
              <a:spcBef>
                <a:spcPct val="50000"/>
              </a:spcBef>
            </a:pPr>
            <a:r>
              <a:rPr lang="es-ES_tradnl" altLang="es-MX" sz="26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Teléfonos 236-65-04 al 08</a:t>
            </a:r>
            <a:endParaRPr lang="es-MX" altLang="es-MX" sz="2600" dirty="0">
              <a:solidFill>
                <a:schemeClr val="tx1"/>
              </a:solidFill>
              <a:latin typeface="Franklin Gothic Medium" panose="020B0603020102020204" pitchFamily="34" charset="0"/>
            </a:endParaRPr>
          </a:p>
          <a:p>
            <a:pPr algn="r" hangingPunct="1">
              <a:lnSpc>
                <a:spcPct val="70000"/>
              </a:lnSpc>
              <a:spcBef>
                <a:spcPct val="50000"/>
              </a:spcBef>
            </a:pPr>
            <a:r>
              <a:rPr lang="es-MX" altLang="es-MX" sz="3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atencion@isaf.gob.mx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88" y="179437"/>
            <a:ext cx="7658670" cy="4661277"/>
          </a:xfrm>
          <a:prstGeom prst="rect">
            <a:avLst/>
          </a:prstGeom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449263" rtl="0" eaLnBrk="1" fontAlgn="base" latinLnBrk="0" hangingPunct="1">
          <a:lnSpc>
            <a:spcPct val="70000"/>
          </a:lnSpc>
          <a:spcBef>
            <a:spcPct val="50000"/>
          </a:spcBef>
          <a:spcAft>
            <a:spcPct val="0"/>
          </a:spcAft>
          <a:buClr>
            <a:srgbClr val="000000"/>
          </a:buClr>
          <a:buSzPct val="45000"/>
          <a:buFont typeface="StarSymbol" charset="0"/>
          <a:buNone/>
          <a:tabLst/>
          <a:defRPr kumimoji="0" lang="en-GB" altLang="es-MX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ranklin Gothic Medium" panose="020B06030201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449263" rtl="0" eaLnBrk="1" fontAlgn="base" latinLnBrk="0" hangingPunct="1">
          <a:lnSpc>
            <a:spcPct val="70000"/>
          </a:lnSpc>
          <a:spcBef>
            <a:spcPct val="50000"/>
          </a:spcBef>
          <a:spcAft>
            <a:spcPct val="0"/>
          </a:spcAft>
          <a:buClr>
            <a:srgbClr val="000000"/>
          </a:buClr>
          <a:buSzPct val="45000"/>
          <a:buFont typeface="StarSymbol" charset="0"/>
          <a:buNone/>
          <a:tabLst/>
          <a:defRPr kumimoji="0" lang="en-GB" altLang="es-MX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ranklin Gothic Medium" panose="020B06030201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3434</TotalTime>
  <Words>928</Words>
  <Application>Microsoft Office PowerPoint</Application>
  <PresentationFormat>Personalizado</PresentationFormat>
  <Paragraphs>96</Paragraphs>
  <Slides>20</Slides>
  <Notes>20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9" baseType="lpstr">
      <vt:lpstr>Arial</vt:lpstr>
      <vt:lpstr>Avenir Next LT Pro</vt:lpstr>
      <vt:lpstr>Calibri</vt:lpstr>
      <vt:lpstr>Franklin Gothic Medium</vt:lpstr>
      <vt:lpstr>StarSymbol</vt:lpstr>
      <vt:lpstr>Symbol</vt:lpstr>
      <vt:lpstr>Times New Roman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PARTICIPACION CIUDADANA EN LAS OBRAS PUBLICAS</dc:title>
  <dc:creator>ialarcon</dc:creator>
  <cp:lastModifiedBy>Ing. Israel Alarcón Torres</cp:lastModifiedBy>
  <cp:revision>474</cp:revision>
  <cp:lastPrinted>2020-12-16T20:11:33Z</cp:lastPrinted>
  <dcterms:created xsi:type="dcterms:W3CDTF">2007-06-21T01:31:51Z</dcterms:created>
  <dcterms:modified xsi:type="dcterms:W3CDTF">2021-02-22T17:46:47Z</dcterms:modified>
</cp:coreProperties>
</file>