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256" r:id="rId2"/>
    <p:sldId id="349" r:id="rId3"/>
    <p:sldId id="435" r:id="rId4"/>
    <p:sldId id="463" r:id="rId5"/>
    <p:sldId id="436" r:id="rId6"/>
    <p:sldId id="437" r:id="rId7"/>
    <p:sldId id="438" r:id="rId8"/>
    <p:sldId id="439" r:id="rId9"/>
    <p:sldId id="465" r:id="rId10"/>
    <p:sldId id="467" r:id="rId11"/>
    <p:sldId id="464" r:id="rId12"/>
    <p:sldId id="472" r:id="rId13"/>
    <p:sldId id="475" r:id="rId14"/>
    <p:sldId id="476" r:id="rId15"/>
    <p:sldId id="471" r:id="rId16"/>
    <p:sldId id="466" r:id="rId17"/>
    <p:sldId id="440" r:id="rId18"/>
    <p:sldId id="441" r:id="rId19"/>
    <p:sldId id="473" r:id="rId20"/>
    <p:sldId id="442" r:id="rId21"/>
    <p:sldId id="449" r:id="rId22"/>
    <p:sldId id="448" r:id="rId23"/>
    <p:sldId id="474" r:id="rId24"/>
    <p:sldId id="470" r:id="rId25"/>
    <p:sldId id="459" r:id="rId26"/>
    <p:sldId id="460" r:id="rId27"/>
    <p:sldId id="461" r:id="rId28"/>
    <p:sldId id="443" r:id="rId29"/>
    <p:sldId id="444" r:id="rId30"/>
    <p:sldId id="445" r:id="rId31"/>
    <p:sldId id="446" r:id="rId32"/>
    <p:sldId id="447" r:id="rId33"/>
    <p:sldId id="451" r:id="rId34"/>
    <p:sldId id="455" r:id="rId35"/>
    <p:sldId id="452" r:id="rId36"/>
    <p:sldId id="453" r:id="rId37"/>
    <p:sldId id="335" r:id="rId38"/>
    <p:sldId id="309" r:id="rId39"/>
  </p:sldIdLst>
  <p:sldSz cx="10080625" cy="7559675"/>
  <p:notesSz cx="7023100" cy="9309100"/>
  <p:defaultTextStyle>
    <a:defPPr>
      <a:defRPr lang="en-GB"/>
    </a:defPPr>
    <a:lvl1pPr algn="l" rtl="0" fontAlgn="base">
      <a:lnSpc>
        <a:spcPct val="70000"/>
      </a:lnSpc>
      <a:spcBef>
        <a:spcPct val="50000"/>
      </a:spcBef>
      <a:spcAft>
        <a:spcPct val="0"/>
      </a:spcAft>
      <a:buClr>
        <a:srgbClr val="000000"/>
      </a:buClr>
      <a:buSzPct val="45000"/>
      <a:buFont typeface="StarSymbol" charset="0"/>
      <a:defRPr sz="2400" kern="1200">
        <a:solidFill>
          <a:schemeClr val="tx1"/>
        </a:solidFill>
        <a:latin typeface="Franklin Gothic Medium" panose="020B0603020102020204" pitchFamily="34" charset="0"/>
        <a:ea typeface="+mn-ea"/>
        <a:cs typeface="+mn-cs"/>
      </a:defRPr>
    </a:lvl1pPr>
    <a:lvl2pPr marL="430213" indent="-215900" algn="l" rtl="0" fontAlgn="base">
      <a:lnSpc>
        <a:spcPct val="70000"/>
      </a:lnSpc>
      <a:spcBef>
        <a:spcPct val="50000"/>
      </a:spcBef>
      <a:spcAft>
        <a:spcPct val="0"/>
      </a:spcAft>
      <a:buClr>
        <a:srgbClr val="000000"/>
      </a:buClr>
      <a:buSzPct val="45000"/>
      <a:buFont typeface="StarSymbol" charset="0"/>
      <a:defRPr sz="2400" kern="1200">
        <a:solidFill>
          <a:schemeClr val="tx1"/>
        </a:solidFill>
        <a:latin typeface="Franklin Gothic Medium" panose="020B0603020102020204" pitchFamily="34" charset="0"/>
        <a:ea typeface="+mn-ea"/>
        <a:cs typeface="+mn-cs"/>
      </a:defRPr>
    </a:lvl2pPr>
    <a:lvl3pPr marL="646113" indent="-215900" algn="l" rtl="0" fontAlgn="base">
      <a:lnSpc>
        <a:spcPct val="70000"/>
      </a:lnSpc>
      <a:spcBef>
        <a:spcPct val="50000"/>
      </a:spcBef>
      <a:spcAft>
        <a:spcPct val="0"/>
      </a:spcAft>
      <a:buClr>
        <a:srgbClr val="000000"/>
      </a:buClr>
      <a:buSzPct val="45000"/>
      <a:buFont typeface="StarSymbol" charset="0"/>
      <a:defRPr sz="2400" kern="1200">
        <a:solidFill>
          <a:schemeClr val="tx1"/>
        </a:solidFill>
        <a:latin typeface="Franklin Gothic Medium" panose="020B0603020102020204" pitchFamily="34" charset="0"/>
        <a:ea typeface="+mn-ea"/>
        <a:cs typeface="+mn-cs"/>
      </a:defRPr>
    </a:lvl3pPr>
    <a:lvl4pPr marL="862013" indent="-214313" algn="l" rtl="0" fontAlgn="base">
      <a:lnSpc>
        <a:spcPct val="70000"/>
      </a:lnSpc>
      <a:spcBef>
        <a:spcPct val="50000"/>
      </a:spcBef>
      <a:spcAft>
        <a:spcPct val="0"/>
      </a:spcAft>
      <a:buClr>
        <a:srgbClr val="000000"/>
      </a:buClr>
      <a:buSzPct val="45000"/>
      <a:buFont typeface="StarSymbol" charset="0"/>
      <a:defRPr sz="2400" kern="1200">
        <a:solidFill>
          <a:schemeClr val="tx1"/>
        </a:solidFill>
        <a:latin typeface="Franklin Gothic Medium" panose="020B0603020102020204" pitchFamily="34" charset="0"/>
        <a:ea typeface="+mn-ea"/>
        <a:cs typeface="+mn-cs"/>
      </a:defRPr>
    </a:lvl4pPr>
    <a:lvl5pPr marL="1077913" indent="-215900" algn="l" rtl="0" fontAlgn="base">
      <a:lnSpc>
        <a:spcPct val="70000"/>
      </a:lnSpc>
      <a:spcBef>
        <a:spcPct val="50000"/>
      </a:spcBef>
      <a:spcAft>
        <a:spcPct val="0"/>
      </a:spcAft>
      <a:buClr>
        <a:srgbClr val="000000"/>
      </a:buClr>
      <a:buSzPct val="45000"/>
      <a:buFont typeface="StarSymbol" charset="0"/>
      <a:defRPr sz="2400" kern="1200">
        <a:solidFill>
          <a:schemeClr val="tx1"/>
        </a:solidFill>
        <a:latin typeface="Franklin Gothic Medium" panose="020B06030201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Franklin Gothic Medium" panose="020B06030201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Franklin Gothic Medium" panose="020B06030201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Franklin Gothic Medium" panose="020B06030201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Franklin Gothic Medium" panose="020B06030201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990033"/>
    <a:srgbClr val="A50021"/>
    <a:srgbClr val="990000"/>
    <a:srgbClr val="FF0066"/>
    <a:srgbClr val="B2B2B2"/>
    <a:srgbClr val="99CCFF"/>
    <a:srgbClr val="CCFF99"/>
    <a:srgbClr val="CCFFCC"/>
    <a:srgbClr val="CCFF66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632" autoAdjust="0"/>
    <p:restoredTop sz="92101" autoAdjust="0"/>
  </p:normalViewPr>
  <p:slideViewPr>
    <p:cSldViewPr>
      <p:cViewPr varScale="1">
        <p:scale>
          <a:sx n="37" d="100"/>
          <a:sy n="37" d="100"/>
        </p:scale>
        <p:origin x="1092" y="42"/>
      </p:cViewPr>
      <p:guideLst>
        <p:guide orient="horz" pos="2160"/>
        <p:guide pos="2880"/>
      </p:guideLst>
    </p:cSldViewPr>
  </p:slideViewPr>
  <p:outlineViewPr>
    <p:cViewPr>
      <p:scale>
        <a:sx n="170" d="100"/>
        <a:sy n="170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3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43979" cy="466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1302" tIns="40651" rIns="81302" bIns="40651" numCol="1" anchor="t" anchorCtr="0" compatLnSpc="1">
            <a:prstTxWarp prst="textNoShape">
              <a:avLst/>
            </a:prstTxWarp>
          </a:bodyPr>
          <a:lstStyle>
            <a:lvl1pPr defTabSz="812430" hangingPunct="0">
              <a:lnSpc>
                <a:spcPct val="90000"/>
              </a:lnSpc>
              <a:spcBef>
                <a:spcPct val="0"/>
              </a:spcBef>
              <a:defRPr sz="11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endParaRPr lang="es-ES" altLang="es-MX"/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7532" y="1"/>
            <a:ext cx="3043979" cy="466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1302" tIns="40651" rIns="81302" bIns="40651" numCol="1" anchor="t" anchorCtr="0" compatLnSpc="1">
            <a:prstTxWarp prst="textNoShape">
              <a:avLst/>
            </a:prstTxWarp>
          </a:bodyPr>
          <a:lstStyle>
            <a:lvl1pPr algn="r" defTabSz="812430" hangingPunct="0">
              <a:lnSpc>
                <a:spcPct val="90000"/>
              </a:lnSpc>
              <a:spcBef>
                <a:spcPct val="0"/>
              </a:spcBef>
              <a:defRPr sz="11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endParaRPr lang="es-ES" altLang="es-MX"/>
          </a:p>
        </p:txBody>
      </p:sp>
      <p:sp>
        <p:nvSpPr>
          <p:cNvPr id="8602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" y="8841396"/>
            <a:ext cx="3043979" cy="466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1302" tIns="40651" rIns="81302" bIns="40651" numCol="1" anchor="b" anchorCtr="0" compatLnSpc="1">
            <a:prstTxWarp prst="textNoShape">
              <a:avLst/>
            </a:prstTxWarp>
          </a:bodyPr>
          <a:lstStyle>
            <a:lvl1pPr defTabSz="812430" hangingPunct="0">
              <a:lnSpc>
                <a:spcPct val="90000"/>
              </a:lnSpc>
              <a:spcBef>
                <a:spcPct val="0"/>
              </a:spcBef>
              <a:defRPr sz="11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endParaRPr lang="es-ES" altLang="es-MX"/>
          </a:p>
        </p:txBody>
      </p:sp>
      <p:sp>
        <p:nvSpPr>
          <p:cNvPr id="8602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7532" y="8841396"/>
            <a:ext cx="3043979" cy="466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1302" tIns="40651" rIns="81302" bIns="40651" numCol="1" anchor="b" anchorCtr="0" compatLnSpc="1">
            <a:prstTxWarp prst="textNoShape">
              <a:avLst/>
            </a:prstTxWarp>
          </a:bodyPr>
          <a:lstStyle>
            <a:lvl1pPr algn="r" defTabSz="812430" hangingPunct="0">
              <a:lnSpc>
                <a:spcPct val="90000"/>
              </a:lnSpc>
              <a:spcBef>
                <a:spcPct val="0"/>
              </a:spcBef>
              <a:defRPr sz="11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BF68A1A9-C02B-4279-B92D-F69B2D80240D}" type="slidenum">
              <a:rPr lang="es-ES" altLang="es-MX"/>
              <a:pPr/>
              <a:t>‹Nº›</a:t>
            </a:fld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305810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0" y="0"/>
            <a:ext cx="7023100" cy="9309100"/>
          </a:xfrm>
          <a:prstGeom prst="roundRect">
            <a:avLst>
              <a:gd name="adj" fmla="val 19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36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577" tIns="45789" rIns="91577" bIns="45789" anchor="ctr"/>
          <a:lstStyle/>
          <a:p>
            <a:endParaRPr lang="es-MX"/>
          </a:p>
        </p:txBody>
      </p:sp>
      <p:sp>
        <p:nvSpPr>
          <p:cNvPr id="20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608138" y="876300"/>
            <a:ext cx="3997325" cy="299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1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1102131" y="4169166"/>
            <a:ext cx="5019226" cy="332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4213279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1474280" y="875943"/>
            <a:ext cx="4270159" cy="3002313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</p:spPr>
        <p:txBody>
          <a:bodyPr wrap="none" lIns="91577" tIns="45789" rIns="91577" bIns="45789" anchor="ctr"/>
          <a:lstStyle/>
          <a:p>
            <a:endParaRPr lang="es-MX"/>
          </a:p>
        </p:txBody>
      </p:sp>
      <p:sp>
        <p:nvSpPr>
          <p:cNvPr id="29698" name="Rectangle 2"/>
          <p:cNvSpPr txBox="1">
            <a:spLocks noGrp="1" noChangeArrowheads="1"/>
          </p:cNvSpPr>
          <p:nvPr>
            <p:ph type="body"/>
          </p:nvPr>
        </p:nvSpPr>
        <p:spPr bwMode="auto">
          <a:xfrm>
            <a:off x="1102132" y="4169165"/>
            <a:ext cx="5020816" cy="333018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81302" tIns="40651" rIns="81302" bIns="40651" anchor="ctr"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7984842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294839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6086101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5307981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320906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80471287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7785905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7603853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867944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5988071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504492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073129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885825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1685625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4951160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0341155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35896227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489578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539748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9178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0453588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43132152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2366039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7752686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0461108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81147688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8906848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5098918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0332292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8644559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67477050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9804472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27241263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8823577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5904330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699420110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53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76467062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34335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260475" y="1236663"/>
            <a:ext cx="7559675" cy="263207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260475" y="3970338"/>
            <a:ext cx="7559675" cy="1825625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13071201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5808282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7388" y="1884363"/>
            <a:ext cx="8694737" cy="31448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87388" y="5059363"/>
            <a:ext cx="8694737" cy="16525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728020932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739775" y="2101850"/>
            <a:ext cx="4225925" cy="476091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5118100" y="2101850"/>
            <a:ext cx="4225925" cy="4760913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43231130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3738" y="403225"/>
            <a:ext cx="8694737" cy="14605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693738" y="1852613"/>
            <a:ext cx="426561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93738" y="2760663"/>
            <a:ext cx="4265612" cy="4062412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5103813" y="1852613"/>
            <a:ext cx="4284662" cy="9080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5103813" y="2760663"/>
            <a:ext cx="4284662" cy="4062412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72577202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43294783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662834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578894544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93738" y="503238"/>
            <a:ext cx="3251200" cy="17653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4286250" y="1089025"/>
            <a:ext cx="5102225" cy="5372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693738" y="2268538"/>
            <a:ext cx="3251200" cy="42005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721007615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5498106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7192963" y="627063"/>
            <a:ext cx="2151062" cy="623570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739775" y="627063"/>
            <a:ext cx="6300788" cy="6235700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42190102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1"/>
          <p:cNvSpPr>
            <a:spLocks noGrp="1"/>
          </p:cNvSpPr>
          <p:nvPr>
            <p:ph/>
          </p:nvPr>
        </p:nvSpPr>
        <p:spPr>
          <a:xfrm>
            <a:off x="739775" y="627063"/>
            <a:ext cx="8604250" cy="6235700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7047355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739775" y="627063"/>
            <a:ext cx="8604250" cy="125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MX"/>
              <a:t>Pulse para editar el formato del texto de título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39775" y="2101850"/>
            <a:ext cx="8604250" cy="476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s-MX"/>
              <a:t>Pulse para editar los formatos del texto del esquema</a:t>
            </a:r>
          </a:p>
          <a:p>
            <a:pPr lvl="1"/>
            <a:r>
              <a:rPr lang="en-GB" altLang="es-MX"/>
              <a:t>Segundo nivel del esquema</a:t>
            </a:r>
          </a:p>
          <a:p>
            <a:pPr lvl="2"/>
            <a:r>
              <a:rPr lang="en-GB" altLang="es-MX"/>
              <a:t>Tercer nivel del esquema</a:t>
            </a:r>
          </a:p>
          <a:p>
            <a:pPr lvl="3"/>
            <a:r>
              <a:rPr lang="en-GB" altLang="es-MX"/>
              <a:t>Cuarto nivel del esquema</a:t>
            </a:r>
          </a:p>
          <a:p>
            <a:pPr lvl="4"/>
            <a:r>
              <a:rPr lang="en-GB" altLang="es-MX"/>
              <a:t>Quinto nivel del esquema</a:t>
            </a:r>
          </a:p>
          <a:p>
            <a:pPr lvl="4"/>
            <a:r>
              <a:rPr lang="en-GB" altLang="es-MX"/>
              <a:t>Sexto nivel del esquema</a:t>
            </a:r>
          </a:p>
          <a:p>
            <a:pPr lvl="4"/>
            <a:r>
              <a:rPr lang="en-GB" altLang="es-MX"/>
              <a:t>Séptimo nivel del esquema</a:t>
            </a:r>
          </a:p>
          <a:p>
            <a:pPr lvl="4"/>
            <a:r>
              <a:rPr lang="en-GB" altLang="es-MX"/>
              <a:t>Octavo nivel del esquema</a:t>
            </a:r>
          </a:p>
          <a:p>
            <a:pPr lvl="4"/>
            <a:r>
              <a:rPr lang="en-GB" altLang="es-MX"/>
              <a:t>Noveno nivel del esquema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xStyles>
    <p:titleStyle>
      <a:lvl1pPr algn="ctr" defTabSz="449263" rtl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defTabSz="449263" rtl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400">
          <a:solidFill>
            <a:srgbClr val="FFFFFF"/>
          </a:solidFill>
          <a:latin typeface="Arial" panose="020B0604020202020204" pitchFamily="34" charset="0"/>
        </a:defRPr>
      </a:lvl2pPr>
      <a:lvl3pPr algn="ctr" defTabSz="449263" rtl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400">
          <a:solidFill>
            <a:srgbClr val="FFFFFF"/>
          </a:solidFill>
          <a:latin typeface="Arial" panose="020B0604020202020204" pitchFamily="34" charset="0"/>
        </a:defRPr>
      </a:lvl3pPr>
      <a:lvl4pPr algn="ctr" defTabSz="449263" rtl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400">
          <a:solidFill>
            <a:srgbClr val="FFFFFF"/>
          </a:solidFill>
          <a:latin typeface="Arial" panose="020B0604020202020204" pitchFamily="34" charset="0"/>
        </a:defRPr>
      </a:lvl4pPr>
      <a:lvl5pPr algn="ctr" defTabSz="449263" rtl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400">
          <a:solidFill>
            <a:srgbClr val="FFFFFF"/>
          </a:solidFill>
          <a:latin typeface="Arial" panose="020B0604020202020204" pitchFamily="34" charset="0"/>
        </a:defRPr>
      </a:lvl5pPr>
      <a:lvl6pPr marL="457200" algn="ctr" defTabSz="449263" rtl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400">
          <a:solidFill>
            <a:srgbClr val="FFFFFF"/>
          </a:solidFill>
          <a:latin typeface="Arial" panose="020B0604020202020204" pitchFamily="34" charset="0"/>
        </a:defRPr>
      </a:lvl6pPr>
      <a:lvl7pPr marL="914400" algn="ctr" defTabSz="449263" rtl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400">
          <a:solidFill>
            <a:srgbClr val="FFFFFF"/>
          </a:solidFill>
          <a:latin typeface="Arial" panose="020B0604020202020204" pitchFamily="34" charset="0"/>
        </a:defRPr>
      </a:lvl7pPr>
      <a:lvl8pPr marL="1371600" algn="ctr" defTabSz="449263" rtl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400">
          <a:solidFill>
            <a:srgbClr val="FFFFFF"/>
          </a:solidFill>
          <a:latin typeface="Arial" panose="020B0604020202020204" pitchFamily="34" charset="0"/>
        </a:defRPr>
      </a:lvl8pPr>
      <a:lvl9pPr marL="1828800" algn="ctr" defTabSz="449263" rtl="0" fontAlgn="base" hangingPunct="0">
        <a:lnSpc>
          <a:spcPct val="87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panose="05000000000000000000" pitchFamily="2" charset="2"/>
        <a:defRPr sz="4400">
          <a:solidFill>
            <a:srgbClr val="FFFFFF"/>
          </a:solidFill>
          <a:latin typeface="Arial" panose="020B0604020202020204" pitchFamily="34" charset="0"/>
        </a:defRPr>
      </a:lvl9pPr>
    </p:titleStyle>
    <p:bodyStyle>
      <a:lvl1pPr marL="430213" indent="-323850" algn="l" defTabSz="449263" rtl="0" fontAlgn="base" hangingPunct="0">
        <a:lnSpc>
          <a:spcPct val="90000"/>
        </a:lnSpc>
        <a:spcBef>
          <a:spcPct val="0"/>
        </a:spcBef>
        <a:spcAft>
          <a:spcPts val="1425"/>
        </a:spcAft>
        <a:buClr>
          <a:srgbClr val="000000"/>
        </a:buClr>
        <a:buSzPct val="45000"/>
        <a:buFont typeface="StarSymbol" charset="0"/>
        <a:buChar char="●"/>
        <a:defRPr sz="3200" kern="1200">
          <a:solidFill>
            <a:srgbClr val="000000"/>
          </a:solidFill>
          <a:latin typeface="+mn-lt"/>
          <a:ea typeface="+mn-ea"/>
          <a:cs typeface="+mn-cs"/>
        </a:defRPr>
      </a:lvl1pPr>
      <a:lvl2pPr marL="862013" indent="-285750" algn="l" defTabSz="449263" rtl="0" fontAlgn="base" hangingPunct="0">
        <a:lnSpc>
          <a:spcPct val="90000"/>
        </a:lnSpc>
        <a:spcBef>
          <a:spcPct val="0"/>
        </a:spcBef>
        <a:spcAft>
          <a:spcPts val="1138"/>
        </a:spcAft>
        <a:buClr>
          <a:srgbClr val="000000"/>
        </a:buClr>
        <a:buSzPct val="75000"/>
        <a:buFont typeface="Symbol" panose="05050102010706020507" pitchFamily="18" charset="2"/>
        <a:buChar char=""/>
        <a:defRPr sz="2800" kern="1200">
          <a:solidFill>
            <a:srgbClr val="000000"/>
          </a:solidFill>
          <a:latin typeface="+mn-lt"/>
          <a:ea typeface="+mn-ea"/>
          <a:cs typeface="+mn-cs"/>
        </a:defRPr>
      </a:lvl2pPr>
      <a:lvl3pPr marL="1293813" indent="-215900" algn="l" defTabSz="449263" rtl="0" fontAlgn="base" hangingPunct="0">
        <a:lnSpc>
          <a:spcPct val="90000"/>
        </a:lnSpc>
        <a:spcBef>
          <a:spcPct val="0"/>
        </a:spcBef>
        <a:spcAft>
          <a:spcPts val="850"/>
        </a:spcAft>
        <a:buClr>
          <a:srgbClr val="000000"/>
        </a:buClr>
        <a:buSzPct val="45000"/>
        <a:buFont typeface="StarSymbol" charset="0"/>
        <a:buChar char="●"/>
        <a:defRPr sz="2400" kern="1200">
          <a:solidFill>
            <a:srgbClr val="000000"/>
          </a:solidFill>
          <a:latin typeface="+mn-lt"/>
          <a:ea typeface="+mn-ea"/>
          <a:cs typeface="+mn-cs"/>
        </a:defRPr>
      </a:lvl3pPr>
      <a:lvl4pPr marL="1725613" indent="-214313" algn="l" defTabSz="449263" rtl="0" fontAlgn="base" hangingPunct="0">
        <a:lnSpc>
          <a:spcPct val="90000"/>
        </a:lnSpc>
        <a:spcBef>
          <a:spcPct val="0"/>
        </a:spcBef>
        <a:spcAft>
          <a:spcPts val="575"/>
        </a:spcAft>
        <a:buClr>
          <a:srgbClr val="000000"/>
        </a:buClr>
        <a:buSzPct val="75000"/>
        <a:buFont typeface="Symbol" panose="05050102010706020507" pitchFamily="18" charset="2"/>
        <a:buChar char=""/>
        <a:defRPr sz="2000" kern="1200">
          <a:solidFill>
            <a:srgbClr val="000000"/>
          </a:solidFill>
          <a:latin typeface="+mn-lt"/>
          <a:ea typeface="+mn-ea"/>
          <a:cs typeface="+mn-cs"/>
        </a:defRPr>
      </a:lvl4pPr>
      <a:lvl5pPr marL="2157413" indent="-215900" algn="l" defTabSz="449263" rtl="0" fontAlgn="base" hangingPunct="0">
        <a:lnSpc>
          <a:spcPct val="90000"/>
        </a:lnSpc>
        <a:spcBef>
          <a:spcPct val="0"/>
        </a:spcBef>
        <a:spcAft>
          <a:spcPts val="288"/>
        </a:spcAft>
        <a:buClr>
          <a:srgbClr val="000000"/>
        </a:buClr>
        <a:buSzPct val="45000"/>
        <a:buFont typeface="StarSymbol" charset="0"/>
        <a:buChar char="●"/>
        <a:defRPr sz="2000" kern="12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8.png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2"/>
          <p:cNvSpPr txBox="1">
            <a:spLocks noChangeArrowheads="1"/>
          </p:cNvSpPr>
          <p:nvPr/>
        </p:nvSpPr>
        <p:spPr bwMode="auto">
          <a:xfrm>
            <a:off x="1600199" y="6405066"/>
            <a:ext cx="8034501" cy="111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defTabSz="449263" hangingPunct="0">
              <a:lnSpc>
                <a:spcPct val="90000"/>
              </a:lnSpc>
              <a:spcBef>
                <a:spcPct val="0"/>
              </a:spcBef>
              <a:tabLst>
                <a:tab pos="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defTabSz="449263" hangingPunct="0">
              <a:lnSpc>
                <a:spcPct val="90000"/>
              </a:lnSpc>
              <a:spcBef>
                <a:spcPct val="0"/>
              </a:spcBef>
              <a:tabLst>
                <a:tab pos="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defTabSz="449263" hangingPunct="0">
              <a:lnSpc>
                <a:spcPct val="90000"/>
              </a:lnSpc>
              <a:spcBef>
                <a:spcPct val="0"/>
              </a:spcBef>
              <a:tabLst>
                <a:tab pos="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defTabSz="449263" hangingPunct="0">
              <a:lnSpc>
                <a:spcPct val="90000"/>
              </a:lnSpc>
              <a:spcBef>
                <a:spcPct val="0"/>
              </a:spcBef>
              <a:tabLst>
                <a:tab pos="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defTabSz="449263" hangingPunct="0">
              <a:lnSpc>
                <a:spcPct val="90000"/>
              </a:lnSpc>
              <a:spcBef>
                <a:spcPct val="0"/>
              </a:spcBef>
              <a:tabLst>
                <a:tab pos="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1535113" indent="-215900" defTabSz="449263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1992313" indent="-215900" defTabSz="449263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2449513" indent="-215900" defTabSz="449263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2906713" indent="-215900" defTabSz="449263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tabLst>
                <a:tab pos="0" algn="l"/>
                <a:tab pos="447675" algn="l"/>
                <a:tab pos="895350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lnSpc>
                <a:spcPct val="97000"/>
              </a:lnSpc>
            </a:pPr>
            <a:endParaRPr lang="es-MX" altLang="es-MX" sz="20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Franklin Gothic Medium" panose="020B0603020102020204" pitchFamily="34" charset="0"/>
            </a:endParaRPr>
          </a:p>
          <a:p>
            <a:pPr algn="ctr">
              <a:lnSpc>
                <a:spcPct val="97000"/>
              </a:lnSpc>
            </a:pPr>
            <a:endParaRPr lang="es-MX" altLang="es-MX" sz="2000" b="1" dirty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Franklin Gothic Medium" panose="020B0603020102020204" pitchFamily="34" charset="0"/>
            </a:endParaRPr>
          </a:p>
          <a:p>
            <a:pPr algn="r">
              <a:lnSpc>
                <a:spcPct val="93000"/>
              </a:lnSpc>
            </a:pPr>
            <a:r>
              <a:rPr lang="en-GB" altLang="es-MX" sz="2000" b="1" dirty="0">
                <a:latin typeface="Arial" panose="020B0604020202020204" pitchFamily="34" charset="0"/>
                <a:cs typeface="DejaVu Sans" panose="020B0603030804020204" pitchFamily="34" charset="0"/>
              </a:rPr>
              <a:t>Hermosillo, Sonora, 17 de </a:t>
            </a:r>
            <a:r>
              <a:rPr lang="en-GB" altLang="es-MX" sz="2000" b="1" dirty="0" err="1">
                <a:latin typeface="Arial" panose="020B0604020202020204" pitchFamily="34" charset="0"/>
                <a:cs typeface="DejaVu Sans" panose="020B0603030804020204" pitchFamily="34" charset="0"/>
              </a:rPr>
              <a:t>febrero</a:t>
            </a:r>
            <a:r>
              <a:rPr lang="en-GB" altLang="es-MX" sz="2000" b="1" dirty="0">
                <a:latin typeface="Arial" panose="020B0604020202020204" pitchFamily="34" charset="0"/>
                <a:cs typeface="DejaVu Sans" panose="020B0603030804020204" pitchFamily="34" charset="0"/>
              </a:rPr>
              <a:t> de 2021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413" y="245085"/>
            <a:ext cx="3914099" cy="2382228"/>
          </a:xfrm>
          <a:prstGeom prst="rect">
            <a:avLst/>
          </a:prstGeom>
        </p:spPr>
      </p:pic>
      <p:sp>
        <p:nvSpPr>
          <p:cNvPr id="11" name="Rectangle 2"/>
          <p:cNvSpPr txBox="1">
            <a:spLocks/>
          </p:cNvSpPr>
          <p:nvPr/>
        </p:nvSpPr>
        <p:spPr bwMode="auto">
          <a:xfrm>
            <a:off x="-156850" y="3372345"/>
            <a:ext cx="10080624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32917" rIns="0" bIns="0" numCol="1" anchor="ctr" anchorCtr="0" compatLnSpc="1">
            <a:prstTxWarp prst="textNoShape">
              <a:avLst/>
            </a:prstTxWarp>
          </a:bodyPr>
          <a:lstStyle>
            <a:lvl1pPr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2pPr>
            <a:lvl3pPr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3pPr>
            <a:lvl4pPr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4pPr>
            <a:lvl5pPr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5pPr>
            <a:lvl6pPr marL="457200"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6pPr>
            <a:lvl7pPr marL="914400"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7pPr>
            <a:lvl8pPr marL="1371600"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8pPr>
            <a:lvl9pPr marL="1828800"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altLang="es-MX" sz="2800" b="1" u="sng" dirty="0" err="1">
                <a:solidFill>
                  <a:srgbClr val="990033"/>
                </a:solidFill>
              </a:rPr>
              <a:t>Tema</a:t>
            </a:r>
            <a:r>
              <a:rPr lang="en-GB" altLang="es-MX" sz="2800" b="1" u="sng" dirty="0">
                <a:solidFill>
                  <a:srgbClr val="990033"/>
                </a:solidFill>
              </a:rPr>
              <a:t>:</a:t>
            </a:r>
          </a:p>
          <a:p>
            <a:pPr>
              <a:lnSpc>
                <a:spcPct val="150000"/>
              </a:lnSpc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altLang="es-MX" sz="3600" b="1" dirty="0">
                <a:solidFill>
                  <a:srgbClr val="990033"/>
                </a:solidFill>
              </a:rPr>
              <a:t>“</a:t>
            </a:r>
            <a:r>
              <a:rPr lang="en-GB" altLang="es-MX" sz="3600" b="1" dirty="0" err="1">
                <a:solidFill>
                  <a:srgbClr val="990033"/>
                </a:solidFill>
              </a:rPr>
              <a:t>Bitácora</a:t>
            </a:r>
            <a:r>
              <a:rPr lang="en-GB" altLang="es-MX" sz="3600" b="1" dirty="0">
                <a:solidFill>
                  <a:srgbClr val="990033"/>
                </a:solidFill>
              </a:rPr>
              <a:t> de </a:t>
            </a:r>
            <a:r>
              <a:rPr lang="en-GB" altLang="es-MX" sz="3600" b="1" dirty="0" err="1">
                <a:solidFill>
                  <a:srgbClr val="990033"/>
                </a:solidFill>
              </a:rPr>
              <a:t>Obras</a:t>
            </a:r>
            <a:r>
              <a:rPr lang="en-GB" altLang="es-MX" sz="3600" b="1" dirty="0">
                <a:solidFill>
                  <a:srgbClr val="990033"/>
                </a:solidFill>
              </a:rPr>
              <a:t> </a:t>
            </a:r>
            <a:r>
              <a:rPr lang="en-GB" altLang="es-MX" sz="3600" b="1" dirty="0" err="1">
                <a:solidFill>
                  <a:srgbClr val="990033"/>
                </a:solidFill>
              </a:rPr>
              <a:t>Públicas</a:t>
            </a:r>
            <a:r>
              <a:rPr lang="en-GB" altLang="es-MX" sz="3600" b="1" dirty="0">
                <a:solidFill>
                  <a:srgbClr val="990033"/>
                </a:solidFill>
              </a:rPr>
              <a:t>”</a:t>
            </a:r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50747"/>
            <a:ext cx="10067922" cy="167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9" name="Rectangle 2">
            <a:extLst>
              <a:ext uri="{FF2B5EF4-FFF2-40B4-BE49-F238E27FC236}">
                <a16:creationId xmlns:a16="http://schemas.microsoft.com/office/drawing/2014/main" id="{EDE35CEE-87CC-46EB-879D-FD4F9831BEF0}"/>
              </a:ext>
            </a:extLst>
          </p:cNvPr>
          <p:cNvSpPr txBox="1">
            <a:spLocks/>
          </p:cNvSpPr>
          <p:nvPr/>
        </p:nvSpPr>
        <p:spPr bwMode="auto">
          <a:xfrm>
            <a:off x="118085" y="5388262"/>
            <a:ext cx="10080624" cy="6633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0" tIns="32917" rIns="0" bIns="0" numCol="1" anchor="ctr" anchorCtr="0" compatLnSpc="1">
            <a:prstTxWarp prst="textNoShape">
              <a:avLst/>
            </a:prstTxWarp>
          </a:bodyPr>
          <a:lstStyle>
            <a:lvl1pPr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2pPr>
            <a:lvl3pPr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3pPr>
            <a:lvl4pPr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4pPr>
            <a:lvl5pPr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5pPr>
            <a:lvl6pPr marL="457200"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6pPr>
            <a:lvl7pPr marL="914400"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7pPr>
            <a:lvl8pPr marL="1371600"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8pPr>
            <a:lvl9pPr marL="1828800" algn="ctr" defTabSz="449263" rtl="0" fontAlgn="base" hangingPunct="0">
              <a:lnSpc>
                <a:spcPct val="87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Wingdings" panose="05000000000000000000" pitchFamily="2" charset="2"/>
              <a:defRPr sz="4400">
                <a:solidFill>
                  <a:srgbClr val="FFFFFF"/>
                </a:solidFill>
                <a:latin typeface="Arial" panose="020B0604020202020204" pitchFamily="34" charset="0"/>
              </a:defRPr>
            </a:lvl9pPr>
          </a:lstStyle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altLang="es-MX" sz="3200" b="1" i="1" dirty="0">
              <a:solidFill>
                <a:srgbClr val="800000"/>
              </a:solidFill>
            </a:endParaRP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altLang="es-MX" sz="3200" b="1" i="1" dirty="0">
                <a:solidFill>
                  <a:schemeClr val="tx1"/>
                </a:solidFill>
              </a:rPr>
              <a:t>Ing. Francisco Arturo Rodriguez Lafarga</a:t>
            </a:r>
          </a:p>
        </p:txBody>
      </p:sp>
      <p:pic>
        <p:nvPicPr>
          <p:cNvPr id="10" name="Picture 6">
            <a:extLst>
              <a:ext uri="{FF2B5EF4-FFF2-40B4-BE49-F238E27FC236}">
                <a16:creationId xmlns:a16="http://schemas.microsoft.com/office/drawing/2014/main" id="{DAD642FC-A430-4444-984D-5BE6D5E2DB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3" y="2663599"/>
            <a:ext cx="10067922" cy="167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2033975" y="3744240"/>
            <a:ext cx="583264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3200" b="1" dirty="0">
                <a:latin typeface="Calibri" panose="020F0502020204030204" pitchFamily="34" charset="0"/>
                <a:cs typeface="Calibri" panose="020F0502020204030204" pitchFamily="34" charset="0"/>
              </a:rPr>
              <a:t>Expediente Técnico Incompleto</a:t>
            </a:r>
          </a:p>
        </p:txBody>
      </p:sp>
      <p:grpSp>
        <p:nvGrpSpPr>
          <p:cNvPr id="35" name="Group 4"/>
          <p:cNvGrpSpPr>
            <a:grpSpLocks/>
          </p:cNvGrpSpPr>
          <p:nvPr/>
        </p:nvGrpSpPr>
        <p:grpSpPr bwMode="auto">
          <a:xfrm>
            <a:off x="305785" y="2811160"/>
            <a:ext cx="9289031" cy="4669462"/>
            <a:chOff x="121" y="610"/>
            <a:chExt cx="5444" cy="3228"/>
          </a:xfrm>
          <a:noFill/>
        </p:grpSpPr>
        <p:sp>
          <p:nvSpPr>
            <p:cNvPr id="36" name="AutoShape 5"/>
            <p:cNvSpPr>
              <a:spLocks noChangeArrowheads="1"/>
            </p:cNvSpPr>
            <p:nvPr/>
          </p:nvSpPr>
          <p:spPr bwMode="gray">
            <a:xfrm>
              <a:off x="121" y="610"/>
              <a:ext cx="5444" cy="2954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7" name="AutoShape 6"/>
            <p:cNvSpPr>
              <a:spLocks noChangeArrowheads="1"/>
            </p:cNvSpPr>
            <p:nvPr/>
          </p:nvSpPr>
          <p:spPr bwMode="gray">
            <a:xfrm>
              <a:off x="205" y="619"/>
              <a:ext cx="5281" cy="2899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 dirty="0"/>
            </a:p>
          </p:txBody>
        </p:sp>
        <p:sp>
          <p:nvSpPr>
            <p:cNvPr id="38" name="AutoShape 7"/>
            <p:cNvSpPr>
              <a:spLocks noChangeArrowheads="1"/>
            </p:cNvSpPr>
            <p:nvPr/>
          </p:nvSpPr>
          <p:spPr bwMode="gray">
            <a:xfrm>
              <a:off x="249" y="2752"/>
              <a:ext cx="5209" cy="73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9" name="AutoShape 8"/>
            <p:cNvSpPr>
              <a:spLocks noChangeArrowheads="1"/>
            </p:cNvSpPr>
            <p:nvPr/>
          </p:nvSpPr>
          <p:spPr bwMode="gray">
            <a:xfrm>
              <a:off x="249" y="641"/>
              <a:ext cx="5209" cy="73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40" name="AutoShape 9"/>
            <p:cNvSpPr>
              <a:spLocks noChangeArrowheads="1"/>
            </p:cNvSpPr>
            <p:nvPr/>
          </p:nvSpPr>
          <p:spPr bwMode="gray">
            <a:xfrm>
              <a:off x="249" y="3590"/>
              <a:ext cx="5209" cy="24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41" name="Text Box 10"/>
          <p:cNvSpPr txBox="1">
            <a:spLocks noChangeArrowheads="1"/>
          </p:cNvSpPr>
          <p:nvPr/>
        </p:nvSpPr>
        <p:spPr bwMode="gray">
          <a:xfrm>
            <a:off x="673206" y="5326411"/>
            <a:ext cx="855419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3200" dirty="0">
                <a:latin typeface="Calibri" panose="020F0502020204030204" pitchFamily="34" charset="0"/>
                <a:cs typeface="Calibri" panose="020F0502020204030204" pitchFamily="34" charset="0"/>
              </a:rPr>
              <a:t>El documento faltante mas recurrente es:</a:t>
            </a:r>
          </a:p>
        </p:txBody>
      </p:sp>
      <p:grpSp>
        <p:nvGrpSpPr>
          <p:cNvPr id="42" name="Group 12"/>
          <p:cNvGrpSpPr>
            <a:grpSpLocks/>
          </p:cNvGrpSpPr>
          <p:nvPr/>
        </p:nvGrpSpPr>
        <p:grpSpPr bwMode="auto">
          <a:xfrm>
            <a:off x="2867123" y="798664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43" name="AutoShape 13"/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44" name="AutoShape 14"/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45" name="AutoShape 15"/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46" name="AutoShape 16"/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47" name="Text Box 17"/>
          <p:cNvSpPr txBox="1">
            <a:spLocks noChangeArrowheads="1"/>
          </p:cNvSpPr>
          <p:nvPr/>
        </p:nvSpPr>
        <p:spPr bwMode="gray">
          <a:xfrm>
            <a:off x="1720580" y="1947369"/>
            <a:ext cx="6459436" cy="803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s-MX" altLang="es-MX" sz="3200" b="1" dirty="0">
                <a:latin typeface="Calibri" panose="020F0502020204030204" pitchFamily="34" charset="0"/>
                <a:cs typeface="Calibri" panose="020F0502020204030204" pitchFamily="34" charset="0"/>
              </a:rPr>
              <a:t>Observación con mayor reincidencia en las auditorias realizadas</a:t>
            </a:r>
            <a:endParaRPr lang="es-ES" altLang="es-MX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" name="Flecha: hacia abajo 1">
            <a:extLst>
              <a:ext uri="{FF2B5EF4-FFF2-40B4-BE49-F238E27FC236}">
                <a16:creationId xmlns:a16="http://schemas.microsoft.com/office/drawing/2014/main" id="{2F2CC6DF-E895-4AD5-A0C2-9DCD4702146F}"/>
              </a:ext>
            </a:extLst>
          </p:cNvPr>
          <p:cNvSpPr/>
          <p:nvPr/>
        </p:nvSpPr>
        <p:spPr bwMode="auto">
          <a:xfrm>
            <a:off x="4725273" y="4447851"/>
            <a:ext cx="450051" cy="933236"/>
          </a:xfrm>
          <a:prstGeom prst="downArrow">
            <a:avLst/>
          </a:prstGeom>
          <a:solidFill>
            <a:schemeClr val="tx1">
              <a:lumMod val="65000"/>
              <a:lumOff val="3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i="0" u="none" strike="noStrike" normalizeH="0" baseline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Franklin Gothic Medium" panose="020B0603020102020204" pitchFamily="34" charset="0"/>
            </a:endParaRP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8DB5F9B7-8057-45A0-958B-53285209778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63217" y="6204051"/>
            <a:ext cx="855419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4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Bitácora de Obra</a:t>
            </a:r>
          </a:p>
        </p:txBody>
      </p:sp>
      <p:sp>
        <p:nvSpPr>
          <p:cNvPr id="20" name="Flecha: hacia abajo 19">
            <a:extLst>
              <a:ext uri="{FF2B5EF4-FFF2-40B4-BE49-F238E27FC236}">
                <a16:creationId xmlns:a16="http://schemas.microsoft.com/office/drawing/2014/main" id="{4EE6124F-F35E-4329-AF67-210D32E1EBC8}"/>
              </a:ext>
            </a:extLst>
          </p:cNvPr>
          <p:cNvSpPr/>
          <p:nvPr/>
        </p:nvSpPr>
        <p:spPr bwMode="auto">
          <a:xfrm>
            <a:off x="4725273" y="2793456"/>
            <a:ext cx="450051" cy="933236"/>
          </a:xfrm>
          <a:prstGeom prst="downArrow">
            <a:avLst/>
          </a:prstGeom>
          <a:solidFill>
            <a:schemeClr val="tx1">
              <a:lumMod val="65000"/>
              <a:lumOff val="3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i="0" u="none" strike="noStrike" normalizeH="0" baseline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Franklin Gothic Medium" panose="020B06030201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2347122" y="2096336"/>
            <a:ext cx="532621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3200" b="1" dirty="0">
                <a:latin typeface="Calibri" panose="020F0502020204030204" pitchFamily="34" charset="0"/>
                <a:cs typeface="Calibri" panose="020F0502020204030204" pitchFamily="34" charset="0"/>
              </a:rPr>
              <a:t>           </a:t>
            </a:r>
            <a:r>
              <a:rPr lang="es-MX" altLang="es-MX" sz="3600" b="1" dirty="0">
                <a:latin typeface="Calibri" panose="020F0502020204030204" pitchFamily="34" charset="0"/>
                <a:cs typeface="Calibri" panose="020F0502020204030204" pitchFamily="34" charset="0"/>
              </a:rPr>
              <a:t>Bitácora de Obra</a:t>
            </a:r>
          </a:p>
        </p:txBody>
      </p:sp>
      <p:grpSp>
        <p:nvGrpSpPr>
          <p:cNvPr id="35" name="Group 4"/>
          <p:cNvGrpSpPr>
            <a:grpSpLocks/>
          </p:cNvGrpSpPr>
          <p:nvPr/>
        </p:nvGrpSpPr>
        <p:grpSpPr bwMode="auto">
          <a:xfrm>
            <a:off x="575816" y="2729755"/>
            <a:ext cx="9289031" cy="4669462"/>
            <a:chOff x="121" y="610"/>
            <a:chExt cx="5444" cy="3228"/>
          </a:xfrm>
          <a:noFill/>
        </p:grpSpPr>
        <p:sp>
          <p:nvSpPr>
            <p:cNvPr id="36" name="AutoShape 5"/>
            <p:cNvSpPr>
              <a:spLocks noChangeArrowheads="1"/>
            </p:cNvSpPr>
            <p:nvPr/>
          </p:nvSpPr>
          <p:spPr bwMode="gray">
            <a:xfrm>
              <a:off x="121" y="610"/>
              <a:ext cx="5444" cy="2800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7" name="AutoShape 6"/>
            <p:cNvSpPr>
              <a:spLocks noChangeArrowheads="1"/>
            </p:cNvSpPr>
            <p:nvPr/>
          </p:nvSpPr>
          <p:spPr bwMode="gray">
            <a:xfrm>
              <a:off x="205" y="619"/>
              <a:ext cx="5281" cy="2899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 dirty="0"/>
            </a:p>
          </p:txBody>
        </p:sp>
        <p:sp>
          <p:nvSpPr>
            <p:cNvPr id="38" name="AutoShape 7"/>
            <p:cNvSpPr>
              <a:spLocks noChangeArrowheads="1"/>
            </p:cNvSpPr>
            <p:nvPr/>
          </p:nvSpPr>
          <p:spPr bwMode="gray">
            <a:xfrm>
              <a:off x="249" y="2752"/>
              <a:ext cx="5209" cy="73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9" name="AutoShape 8"/>
            <p:cNvSpPr>
              <a:spLocks noChangeArrowheads="1"/>
            </p:cNvSpPr>
            <p:nvPr/>
          </p:nvSpPr>
          <p:spPr bwMode="gray">
            <a:xfrm>
              <a:off x="249" y="641"/>
              <a:ext cx="5209" cy="73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40" name="AutoShape 9"/>
            <p:cNvSpPr>
              <a:spLocks noChangeArrowheads="1"/>
            </p:cNvSpPr>
            <p:nvPr/>
          </p:nvSpPr>
          <p:spPr bwMode="gray">
            <a:xfrm>
              <a:off x="249" y="3590"/>
              <a:ext cx="5209" cy="24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41" name="Text Box 10"/>
          <p:cNvSpPr txBox="1">
            <a:spLocks noChangeArrowheads="1"/>
          </p:cNvSpPr>
          <p:nvPr/>
        </p:nvSpPr>
        <p:spPr bwMode="gray">
          <a:xfrm>
            <a:off x="985289" y="3245199"/>
            <a:ext cx="8278540" cy="32544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Es el instrumento técnico que constituye el </a:t>
            </a:r>
            <a:r>
              <a:rPr lang="es-MX" altLang="es-MX" sz="2800" b="1" u="sng" dirty="0">
                <a:latin typeface="Calibri" panose="020F0502020204030204" pitchFamily="34" charset="0"/>
                <a:cs typeface="Calibri" panose="020F0502020204030204" pitchFamily="34" charset="0"/>
              </a:rPr>
              <a:t>medio de comunicación entre las partes </a:t>
            </a:r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que formalizan los contratos y acuerdos de obra, en el cual se registran los asuntos y eventos importantes que se presenten durante la ejecución de los trabajos.</a:t>
            </a:r>
          </a:p>
        </p:txBody>
      </p:sp>
      <p:grpSp>
        <p:nvGrpSpPr>
          <p:cNvPr id="17" name="Group 12">
            <a:extLst>
              <a:ext uri="{FF2B5EF4-FFF2-40B4-BE49-F238E27FC236}">
                <a16:creationId xmlns:a16="http://schemas.microsoft.com/office/drawing/2014/main" id="{C0DCAE07-364E-485C-85DC-7DE5F7CB6672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18" name="AutoShape 13">
              <a:extLst>
                <a:ext uri="{FF2B5EF4-FFF2-40B4-BE49-F238E27FC236}">
                  <a16:creationId xmlns:a16="http://schemas.microsoft.com/office/drawing/2014/main" id="{00FF9BAE-C64E-4E7D-996A-E3AA6BC4712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19" name="AutoShape 14">
              <a:extLst>
                <a:ext uri="{FF2B5EF4-FFF2-40B4-BE49-F238E27FC236}">
                  <a16:creationId xmlns:a16="http://schemas.microsoft.com/office/drawing/2014/main" id="{2AB0E980-C211-4B93-A7C7-50D19219A84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0" name="AutoShape 15">
              <a:extLst>
                <a:ext uri="{FF2B5EF4-FFF2-40B4-BE49-F238E27FC236}">
                  <a16:creationId xmlns:a16="http://schemas.microsoft.com/office/drawing/2014/main" id="{D2D69C9B-F2CB-4E49-A45F-8D9CCCECE5F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1" name="AutoShape 16">
              <a:extLst>
                <a:ext uri="{FF2B5EF4-FFF2-40B4-BE49-F238E27FC236}">
                  <a16:creationId xmlns:a16="http://schemas.microsoft.com/office/drawing/2014/main" id="{39B083D9-E142-4242-88BD-5BC16D85E48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grpSp>
        <p:nvGrpSpPr>
          <p:cNvPr id="16" name="Group 23">
            <a:extLst>
              <a:ext uri="{FF2B5EF4-FFF2-40B4-BE49-F238E27FC236}">
                <a16:creationId xmlns:a16="http://schemas.microsoft.com/office/drawing/2014/main" id="{5B8B865F-E835-426D-80A6-062149011B29}"/>
              </a:ext>
            </a:extLst>
          </p:cNvPr>
          <p:cNvGrpSpPr>
            <a:grpSpLocks/>
          </p:cNvGrpSpPr>
          <p:nvPr/>
        </p:nvGrpSpPr>
        <p:grpSpPr bwMode="auto">
          <a:xfrm>
            <a:off x="566844" y="3037602"/>
            <a:ext cx="9115430" cy="3997084"/>
            <a:chOff x="232" y="2569"/>
            <a:chExt cx="1920" cy="1647"/>
          </a:xfrm>
        </p:grpSpPr>
        <p:sp>
          <p:nvSpPr>
            <p:cNvPr id="23" name="AutoShape 24">
              <a:extLst>
                <a:ext uri="{FF2B5EF4-FFF2-40B4-BE49-F238E27FC236}">
                  <a16:creationId xmlns:a16="http://schemas.microsoft.com/office/drawing/2014/main" id="{FC2D0647-19C1-4185-AF00-99C00FBC2A4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4" name="AutoShape 25">
              <a:extLst>
                <a:ext uri="{FF2B5EF4-FFF2-40B4-BE49-F238E27FC236}">
                  <a16:creationId xmlns:a16="http://schemas.microsoft.com/office/drawing/2014/main" id="{97B0342F-C91F-405E-9EE7-7925F0863FB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</p:spTree>
    <p:extLst>
      <p:ext uri="{BB962C8B-B14F-4D97-AF65-F5344CB8AC3E}">
        <p14:creationId xmlns:p14="http://schemas.microsoft.com/office/powerpoint/2010/main" val="290041988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2347122" y="2096336"/>
            <a:ext cx="532621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3200" b="1" dirty="0">
                <a:latin typeface="Calibri" panose="020F0502020204030204" pitchFamily="34" charset="0"/>
                <a:cs typeface="Calibri" panose="020F0502020204030204" pitchFamily="34" charset="0"/>
              </a:rPr>
              <a:t>           </a:t>
            </a:r>
            <a:r>
              <a:rPr lang="es-MX" altLang="es-MX" sz="3600" b="1" dirty="0">
                <a:latin typeface="Calibri" panose="020F0502020204030204" pitchFamily="34" charset="0"/>
                <a:cs typeface="Calibri" panose="020F0502020204030204" pitchFamily="34" charset="0"/>
              </a:rPr>
              <a:t>Bitácora de Obra</a:t>
            </a:r>
          </a:p>
        </p:txBody>
      </p:sp>
      <p:grpSp>
        <p:nvGrpSpPr>
          <p:cNvPr id="35" name="Group 4"/>
          <p:cNvGrpSpPr>
            <a:grpSpLocks/>
          </p:cNvGrpSpPr>
          <p:nvPr/>
        </p:nvGrpSpPr>
        <p:grpSpPr bwMode="auto">
          <a:xfrm>
            <a:off x="575816" y="2729755"/>
            <a:ext cx="9289031" cy="4669462"/>
            <a:chOff x="121" y="610"/>
            <a:chExt cx="5444" cy="3228"/>
          </a:xfrm>
          <a:noFill/>
        </p:grpSpPr>
        <p:sp>
          <p:nvSpPr>
            <p:cNvPr id="36" name="AutoShape 5"/>
            <p:cNvSpPr>
              <a:spLocks noChangeArrowheads="1"/>
            </p:cNvSpPr>
            <p:nvPr/>
          </p:nvSpPr>
          <p:spPr bwMode="gray">
            <a:xfrm>
              <a:off x="121" y="610"/>
              <a:ext cx="5444" cy="2800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7" name="AutoShape 6"/>
            <p:cNvSpPr>
              <a:spLocks noChangeArrowheads="1"/>
            </p:cNvSpPr>
            <p:nvPr/>
          </p:nvSpPr>
          <p:spPr bwMode="gray">
            <a:xfrm>
              <a:off x="205" y="619"/>
              <a:ext cx="5281" cy="2899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 dirty="0"/>
            </a:p>
          </p:txBody>
        </p:sp>
        <p:sp>
          <p:nvSpPr>
            <p:cNvPr id="38" name="AutoShape 7"/>
            <p:cNvSpPr>
              <a:spLocks noChangeArrowheads="1"/>
            </p:cNvSpPr>
            <p:nvPr/>
          </p:nvSpPr>
          <p:spPr bwMode="gray">
            <a:xfrm>
              <a:off x="249" y="2752"/>
              <a:ext cx="5209" cy="73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9" name="AutoShape 8"/>
            <p:cNvSpPr>
              <a:spLocks noChangeArrowheads="1"/>
            </p:cNvSpPr>
            <p:nvPr/>
          </p:nvSpPr>
          <p:spPr bwMode="gray">
            <a:xfrm>
              <a:off x="249" y="641"/>
              <a:ext cx="5209" cy="73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40" name="AutoShape 9"/>
            <p:cNvSpPr>
              <a:spLocks noChangeArrowheads="1"/>
            </p:cNvSpPr>
            <p:nvPr/>
          </p:nvSpPr>
          <p:spPr bwMode="gray">
            <a:xfrm>
              <a:off x="249" y="3590"/>
              <a:ext cx="5209" cy="24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41" name="Text Box 10"/>
          <p:cNvSpPr txBox="1">
            <a:spLocks noChangeArrowheads="1"/>
          </p:cNvSpPr>
          <p:nvPr/>
        </p:nvSpPr>
        <p:spPr bwMode="gray">
          <a:xfrm>
            <a:off x="1164537" y="3796174"/>
            <a:ext cx="8186760" cy="198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s-MX" altLang="es-MX" sz="3200" dirty="0">
                <a:latin typeface="Calibri" panose="020F0502020204030204" pitchFamily="34" charset="0"/>
                <a:cs typeface="Calibri" panose="020F0502020204030204" pitchFamily="34" charset="0"/>
              </a:rPr>
              <a:t>Es indispensable elaborarla en </a:t>
            </a:r>
            <a:r>
              <a:rPr lang="es-MX" altLang="es-MX" sz="3200" b="1" u="sng" dirty="0">
                <a:latin typeface="Calibri" panose="020F0502020204030204" pitchFamily="34" charset="0"/>
                <a:cs typeface="Calibri" panose="020F0502020204030204" pitchFamily="34" charset="0"/>
              </a:rPr>
              <a:t>tiempo y forma</a:t>
            </a:r>
            <a:r>
              <a:rPr lang="es-MX" altLang="es-MX" sz="3200" dirty="0">
                <a:latin typeface="Calibri" panose="020F0502020204030204" pitchFamily="34" charset="0"/>
                <a:cs typeface="Calibri" panose="020F0502020204030204" pitchFamily="34" charset="0"/>
              </a:rPr>
              <a:t>, durante la ejecución de la obra.</a:t>
            </a:r>
          </a:p>
          <a:p>
            <a:pPr algn="just">
              <a:lnSpc>
                <a:spcPct val="150000"/>
              </a:lnSpc>
            </a:pPr>
            <a:r>
              <a:rPr lang="es-MX" altLang="es-MX" sz="3200" dirty="0">
                <a:latin typeface="Calibri" panose="020F0502020204030204" pitchFamily="34" charset="0"/>
                <a:cs typeface="Calibri" panose="020F0502020204030204" pitchFamily="34" charset="0"/>
              </a:rPr>
              <a:t>Es un instrumento legal.</a:t>
            </a:r>
          </a:p>
        </p:txBody>
      </p:sp>
      <p:grpSp>
        <p:nvGrpSpPr>
          <p:cNvPr id="17" name="Group 12">
            <a:extLst>
              <a:ext uri="{FF2B5EF4-FFF2-40B4-BE49-F238E27FC236}">
                <a16:creationId xmlns:a16="http://schemas.microsoft.com/office/drawing/2014/main" id="{C0DCAE07-364E-485C-85DC-7DE5F7CB6672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18" name="AutoShape 13">
              <a:extLst>
                <a:ext uri="{FF2B5EF4-FFF2-40B4-BE49-F238E27FC236}">
                  <a16:creationId xmlns:a16="http://schemas.microsoft.com/office/drawing/2014/main" id="{00FF9BAE-C64E-4E7D-996A-E3AA6BC4712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19" name="AutoShape 14">
              <a:extLst>
                <a:ext uri="{FF2B5EF4-FFF2-40B4-BE49-F238E27FC236}">
                  <a16:creationId xmlns:a16="http://schemas.microsoft.com/office/drawing/2014/main" id="{2AB0E980-C211-4B93-A7C7-50D19219A84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0" name="AutoShape 15">
              <a:extLst>
                <a:ext uri="{FF2B5EF4-FFF2-40B4-BE49-F238E27FC236}">
                  <a16:creationId xmlns:a16="http://schemas.microsoft.com/office/drawing/2014/main" id="{D2D69C9B-F2CB-4E49-A45F-8D9CCCECE5F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1" name="AutoShape 16">
              <a:extLst>
                <a:ext uri="{FF2B5EF4-FFF2-40B4-BE49-F238E27FC236}">
                  <a16:creationId xmlns:a16="http://schemas.microsoft.com/office/drawing/2014/main" id="{39B083D9-E142-4242-88BD-5BC16D85E48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grpSp>
        <p:nvGrpSpPr>
          <p:cNvPr id="16" name="Group 23">
            <a:extLst>
              <a:ext uri="{FF2B5EF4-FFF2-40B4-BE49-F238E27FC236}">
                <a16:creationId xmlns:a16="http://schemas.microsoft.com/office/drawing/2014/main" id="{5B8B865F-E835-426D-80A6-062149011B29}"/>
              </a:ext>
            </a:extLst>
          </p:cNvPr>
          <p:cNvGrpSpPr>
            <a:grpSpLocks/>
          </p:cNvGrpSpPr>
          <p:nvPr/>
        </p:nvGrpSpPr>
        <p:grpSpPr bwMode="auto">
          <a:xfrm>
            <a:off x="566844" y="3355649"/>
            <a:ext cx="9115430" cy="3128871"/>
            <a:chOff x="232" y="2569"/>
            <a:chExt cx="1920" cy="1647"/>
          </a:xfrm>
        </p:grpSpPr>
        <p:sp>
          <p:nvSpPr>
            <p:cNvPr id="23" name="AutoShape 24">
              <a:extLst>
                <a:ext uri="{FF2B5EF4-FFF2-40B4-BE49-F238E27FC236}">
                  <a16:creationId xmlns:a16="http://schemas.microsoft.com/office/drawing/2014/main" id="{FC2D0647-19C1-4185-AF00-99C00FBC2A4C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4" name="AutoShape 25">
              <a:extLst>
                <a:ext uri="{FF2B5EF4-FFF2-40B4-BE49-F238E27FC236}">
                  <a16:creationId xmlns:a16="http://schemas.microsoft.com/office/drawing/2014/main" id="{97B0342F-C91F-405E-9EE7-7925F0863FB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25" name="Diagrama de flujo: conector 24">
            <a:extLst>
              <a:ext uri="{FF2B5EF4-FFF2-40B4-BE49-F238E27FC236}">
                <a16:creationId xmlns:a16="http://schemas.microsoft.com/office/drawing/2014/main" id="{003300C1-390C-49AE-A4DC-E458402C053A}"/>
              </a:ext>
            </a:extLst>
          </p:cNvPr>
          <p:cNvSpPr/>
          <p:nvPr/>
        </p:nvSpPr>
        <p:spPr bwMode="auto">
          <a:xfrm>
            <a:off x="840418" y="3983890"/>
            <a:ext cx="173663" cy="157429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26" name="Diagrama de flujo: conector 25">
            <a:extLst>
              <a:ext uri="{FF2B5EF4-FFF2-40B4-BE49-F238E27FC236}">
                <a16:creationId xmlns:a16="http://schemas.microsoft.com/office/drawing/2014/main" id="{BD4297FE-B1F2-40BF-B53A-0C037A540339}"/>
              </a:ext>
            </a:extLst>
          </p:cNvPr>
          <p:cNvSpPr/>
          <p:nvPr/>
        </p:nvSpPr>
        <p:spPr bwMode="auto">
          <a:xfrm>
            <a:off x="874848" y="5354125"/>
            <a:ext cx="173663" cy="157429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117490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976643" y="2334969"/>
            <a:ext cx="857617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3200" b="1" dirty="0">
                <a:latin typeface="Times New Roman" panose="02020603050405020304" pitchFamily="18" charset="0"/>
              </a:rPr>
              <a:t>Cuando se debe elaborar la Bitácora de Obra?</a:t>
            </a:r>
          </a:p>
        </p:txBody>
      </p:sp>
      <p:sp>
        <p:nvSpPr>
          <p:cNvPr id="41" name="Text Box 10"/>
          <p:cNvSpPr txBox="1">
            <a:spLocks noChangeArrowheads="1"/>
          </p:cNvSpPr>
          <p:nvPr/>
        </p:nvSpPr>
        <p:spPr bwMode="gray">
          <a:xfrm>
            <a:off x="1266249" y="3838589"/>
            <a:ext cx="788665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3200" dirty="0">
                <a:latin typeface="Calibri" panose="020F0502020204030204" pitchFamily="34" charset="0"/>
                <a:cs typeface="Calibri" panose="020F0502020204030204" pitchFamily="34" charset="0"/>
              </a:rPr>
              <a:t>Deberá elaborarse </a:t>
            </a:r>
            <a:r>
              <a:rPr lang="es-MX" altLang="es-MX" sz="3200" b="1" u="sng" dirty="0">
                <a:latin typeface="Calibri" panose="020F0502020204030204" pitchFamily="34" charset="0"/>
                <a:cs typeface="Calibri" panose="020F0502020204030204" pitchFamily="34" charset="0"/>
              </a:rPr>
              <a:t>Siempre</a:t>
            </a:r>
            <a:r>
              <a:rPr lang="es-MX" altLang="es-MX" sz="3200" dirty="0">
                <a:latin typeface="Calibri" panose="020F0502020204030204" pitchFamily="34" charset="0"/>
                <a:cs typeface="Calibri" panose="020F0502020204030204" pitchFamily="34" charset="0"/>
              </a:rPr>
              <a:t> que se ejecute una obra publica, ya sea por la modalidad de Contrato o Administración Directa.</a:t>
            </a:r>
          </a:p>
        </p:txBody>
      </p: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26" name="Text Box 10">
            <a:extLst>
              <a:ext uri="{FF2B5EF4-FFF2-40B4-BE49-F238E27FC236}">
                <a16:creationId xmlns:a16="http://schemas.microsoft.com/office/drawing/2014/main" id="{5F56CE04-3A53-48E8-A411-9B4AF7B80C6E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266249" y="5562329"/>
            <a:ext cx="788665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3200" dirty="0">
                <a:latin typeface="Calibri" panose="020F0502020204030204" pitchFamily="34" charset="0"/>
                <a:cs typeface="Calibri" panose="020F0502020204030204" pitchFamily="34" charset="0"/>
              </a:rPr>
              <a:t>En obras publicas y servicios es una obligación elaborarla.</a:t>
            </a:r>
          </a:p>
        </p:txBody>
      </p:sp>
      <p:sp>
        <p:nvSpPr>
          <p:cNvPr id="17" name="AutoShape 24">
            <a:extLst>
              <a:ext uri="{FF2B5EF4-FFF2-40B4-BE49-F238E27FC236}">
                <a16:creationId xmlns:a16="http://schemas.microsoft.com/office/drawing/2014/main" id="{C63FE411-62F3-41A0-B107-0AF191F4F5BA}"/>
              </a:ext>
            </a:extLst>
          </p:cNvPr>
          <p:cNvSpPr>
            <a:spLocks noChangeArrowheads="1"/>
          </p:cNvSpPr>
          <p:nvPr/>
        </p:nvSpPr>
        <p:spPr bwMode="gray">
          <a:xfrm>
            <a:off x="811759" y="3542191"/>
            <a:ext cx="8795629" cy="3381436"/>
          </a:xfrm>
          <a:prstGeom prst="roundRect">
            <a:avLst>
              <a:gd name="adj" fmla="val 17509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5384861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26" grpId="0"/>
      <p:bldP spid="1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481262" y="1976417"/>
            <a:ext cx="947813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3200" b="1" dirty="0">
                <a:latin typeface="Times New Roman" panose="02020603050405020304" pitchFamily="18" charset="0"/>
              </a:rPr>
              <a:t>Normatividad que exige elaborar Bitácora de Obra</a:t>
            </a:r>
          </a:p>
        </p:txBody>
      </p:sp>
      <p:grpSp>
        <p:nvGrpSpPr>
          <p:cNvPr id="35" name="Group 4"/>
          <p:cNvGrpSpPr>
            <a:grpSpLocks/>
          </p:cNvGrpSpPr>
          <p:nvPr/>
        </p:nvGrpSpPr>
        <p:grpSpPr bwMode="auto">
          <a:xfrm>
            <a:off x="575816" y="2729755"/>
            <a:ext cx="9289031" cy="4669462"/>
            <a:chOff x="121" y="610"/>
            <a:chExt cx="5444" cy="3228"/>
          </a:xfrm>
          <a:noFill/>
        </p:grpSpPr>
        <p:sp>
          <p:nvSpPr>
            <p:cNvPr id="36" name="AutoShape 5"/>
            <p:cNvSpPr>
              <a:spLocks noChangeArrowheads="1"/>
            </p:cNvSpPr>
            <p:nvPr/>
          </p:nvSpPr>
          <p:spPr bwMode="gray">
            <a:xfrm>
              <a:off x="121" y="610"/>
              <a:ext cx="5444" cy="2954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7" name="AutoShape 6"/>
            <p:cNvSpPr>
              <a:spLocks noChangeArrowheads="1"/>
            </p:cNvSpPr>
            <p:nvPr/>
          </p:nvSpPr>
          <p:spPr bwMode="gray">
            <a:xfrm>
              <a:off x="205" y="619"/>
              <a:ext cx="5281" cy="2899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 dirty="0"/>
            </a:p>
          </p:txBody>
        </p:sp>
        <p:sp>
          <p:nvSpPr>
            <p:cNvPr id="38" name="AutoShape 7"/>
            <p:cNvSpPr>
              <a:spLocks noChangeArrowheads="1"/>
            </p:cNvSpPr>
            <p:nvPr/>
          </p:nvSpPr>
          <p:spPr bwMode="gray">
            <a:xfrm>
              <a:off x="249" y="2752"/>
              <a:ext cx="5209" cy="73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9" name="AutoShape 8"/>
            <p:cNvSpPr>
              <a:spLocks noChangeArrowheads="1"/>
            </p:cNvSpPr>
            <p:nvPr/>
          </p:nvSpPr>
          <p:spPr bwMode="gray">
            <a:xfrm>
              <a:off x="249" y="641"/>
              <a:ext cx="5209" cy="73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40" name="AutoShape 9"/>
            <p:cNvSpPr>
              <a:spLocks noChangeArrowheads="1"/>
            </p:cNvSpPr>
            <p:nvPr/>
          </p:nvSpPr>
          <p:spPr bwMode="gray">
            <a:xfrm>
              <a:off x="249" y="3590"/>
              <a:ext cx="5209" cy="24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41" name="Text Box 10"/>
          <p:cNvSpPr txBox="1">
            <a:spLocks noChangeArrowheads="1"/>
          </p:cNvSpPr>
          <p:nvPr/>
        </p:nvSpPr>
        <p:spPr bwMode="gray">
          <a:xfrm>
            <a:off x="1079872" y="2963591"/>
            <a:ext cx="3403825" cy="4124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3200" b="1" u="sng" dirty="0">
                <a:latin typeface="Calibri" panose="020F0502020204030204" pitchFamily="34" charset="0"/>
                <a:cs typeface="Calibri" panose="020F0502020204030204" pitchFamily="34" charset="0"/>
              </a:rPr>
              <a:t>Normatividad Federal</a:t>
            </a:r>
          </a:p>
          <a:p>
            <a:pPr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u="sng" dirty="0">
                <a:latin typeface="Calibri" panose="020F0502020204030204" pitchFamily="34" charset="0"/>
                <a:cs typeface="Calibri" panose="020F0502020204030204" pitchFamily="34" charset="0"/>
              </a:rPr>
              <a:t>Art. 46 </a:t>
            </a:r>
            <a:r>
              <a:rPr lang="es-MX" altLang="es-MX" dirty="0">
                <a:latin typeface="Calibri" panose="020F0502020204030204" pitchFamily="34" charset="0"/>
                <a:cs typeface="Calibri" panose="020F0502020204030204" pitchFamily="34" charset="0"/>
              </a:rPr>
              <a:t>de la LOPSRM.</a:t>
            </a:r>
          </a:p>
          <a:p>
            <a:pPr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u="sng" dirty="0">
                <a:latin typeface="Calibri" panose="020F0502020204030204" pitchFamily="34" charset="0"/>
                <a:cs typeface="Calibri" panose="020F0502020204030204" pitchFamily="34" charset="0"/>
              </a:rPr>
              <a:t>Art. 122</a:t>
            </a:r>
            <a:r>
              <a:rPr lang="es-MX" altLang="es-MX" dirty="0">
                <a:latin typeface="Calibri" panose="020F0502020204030204" pitchFamily="34" charset="0"/>
                <a:cs typeface="Calibri" panose="020F0502020204030204" pitchFamily="34" charset="0"/>
              </a:rPr>
              <a:t> del Reglamento  de la LOPSRM.</a:t>
            </a:r>
          </a:p>
          <a:p>
            <a:pPr eaLnBrk="0" hangingPunct="0">
              <a:lnSpc>
                <a:spcPct val="100000"/>
              </a:lnSpc>
            </a:pPr>
            <a:r>
              <a:rPr lang="es-MX" altLang="es-MX" u="sng" dirty="0">
                <a:latin typeface="Calibri" panose="020F0502020204030204" pitchFamily="34" charset="0"/>
                <a:cs typeface="Calibri" panose="020F0502020204030204" pitchFamily="34" charset="0"/>
              </a:rPr>
              <a:t>Art. 261</a:t>
            </a:r>
            <a:r>
              <a:rPr lang="es-MX" altLang="es-MX" dirty="0">
                <a:latin typeface="Calibri" panose="020F0502020204030204" pitchFamily="34" charset="0"/>
                <a:cs typeface="Calibri" panose="020F0502020204030204" pitchFamily="34" charset="0"/>
              </a:rPr>
              <a:t> del Reglamento  de la LOPSRM.</a:t>
            </a:r>
          </a:p>
          <a:p>
            <a:pPr eaLnBrk="0" hangingPunct="0">
              <a:lnSpc>
                <a:spcPct val="100000"/>
              </a:lnSpc>
              <a:spcBef>
                <a:spcPct val="50000"/>
              </a:spcBef>
            </a:pPr>
            <a:endParaRPr lang="es-MX" altLang="es-MX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16" name="AutoShape 24">
            <a:extLst>
              <a:ext uri="{FF2B5EF4-FFF2-40B4-BE49-F238E27FC236}">
                <a16:creationId xmlns:a16="http://schemas.microsoft.com/office/drawing/2014/main" id="{F27D2B91-29EB-40E2-BA1A-7E7D33384972}"/>
              </a:ext>
            </a:extLst>
          </p:cNvPr>
          <p:cNvSpPr>
            <a:spLocks noChangeArrowheads="1"/>
          </p:cNvSpPr>
          <p:nvPr/>
        </p:nvSpPr>
        <p:spPr bwMode="gray">
          <a:xfrm>
            <a:off x="746445" y="2838330"/>
            <a:ext cx="4151695" cy="4273107"/>
          </a:xfrm>
          <a:prstGeom prst="roundRect">
            <a:avLst>
              <a:gd name="adj" fmla="val 17509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17" name="AutoShape 24">
            <a:extLst>
              <a:ext uri="{FF2B5EF4-FFF2-40B4-BE49-F238E27FC236}">
                <a16:creationId xmlns:a16="http://schemas.microsoft.com/office/drawing/2014/main" id="{2A0DF6FC-F57B-4E49-9CCC-DCFB129CE41E}"/>
              </a:ext>
            </a:extLst>
          </p:cNvPr>
          <p:cNvSpPr>
            <a:spLocks noChangeArrowheads="1"/>
          </p:cNvSpPr>
          <p:nvPr/>
        </p:nvSpPr>
        <p:spPr bwMode="gray">
          <a:xfrm>
            <a:off x="5353114" y="2795526"/>
            <a:ext cx="4151695" cy="4329788"/>
          </a:xfrm>
          <a:prstGeom prst="roundRect">
            <a:avLst>
              <a:gd name="adj" fmla="val 17509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18" name="Text Box 10">
            <a:extLst>
              <a:ext uri="{FF2B5EF4-FFF2-40B4-BE49-F238E27FC236}">
                <a16:creationId xmlns:a16="http://schemas.microsoft.com/office/drawing/2014/main" id="{14250DAF-2D01-4273-963B-F8F36BB00161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561435" y="2963591"/>
            <a:ext cx="3827889" cy="5201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3200" b="1" u="sng" dirty="0">
                <a:latin typeface="Calibri" panose="020F0502020204030204" pitchFamily="34" charset="0"/>
                <a:cs typeface="Calibri" panose="020F0502020204030204" pitchFamily="34" charset="0"/>
              </a:rPr>
              <a:t>Normatividad Estatal</a:t>
            </a:r>
          </a:p>
          <a:p>
            <a:pPr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u="sng" dirty="0">
                <a:latin typeface="Calibri" panose="020F0502020204030204" pitchFamily="34" charset="0"/>
                <a:cs typeface="Calibri" panose="020F0502020204030204" pitchFamily="34" charset="0"/>
              </a:rPr>
              <a:t>Art. 73 </a:t>
            </a:r>
            <a:r>
              <a:rPr lang="es-MX" altLang="es-MX" dirty="0">
                <a:latin typeface="Calibri" panose="020F0502020204030204" pitchFamily="34" charset="0"/>
                <a:cs typeface="Calibri" panose="020F0502020204030204" pitchFamily="34" charset="0"/>
              </a:rPr>
              <a:t>de la LOPSRM para el Estado de Sonora</a:t>
            </a:r>
          </a:p>
          <a:p>
            <a:pPr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u="sng" dirty="0">
                <a:latin typeface="Calibri" panose="020F0502020204030204" pitchFamily="34" charset="0"/>
                <a:cs typeface="Calibri" panose="020F0502020204030204" pitchFamily="34" charset="0"/>
              </a:rPr>
              <a:t>Art. 128 </a:t>
            </a:r>
            <a:r>
              <a:rPr lang="es-MX" altLang="es-MX" dirty="0">
                <a:latin typeface="Calibri" panose="020F0502020204030204" pitchFamily="34" charset="0"/>
                <a:cs typeface="Calibri" panose="020F0502020204030204" pitchFamily="34" charset="0"/>
              </a:rPr>
              <a:t>del Reglamento  de la LOPSRM para el Estado de Sonora.</a:t>
            </a:r>
          </a:p>
          <a:p>
            <a:pPr eaLnBrk="0" hangingPunct="0">
              <a:lnSpc>
                <a:spcPct val="100000"/>
              </a:lnSpc>
            </a:pPr>
            <a:r>
              <a:rPr lang="es-MX" altLang="es-MX" u="sng" dirty="0">
                <a:latin typeface="Calibri" panose="020F0502020204030204" pitchFamily="34" charset="0"/>
                <a:cs typeface="Calibri" panose="020F0502020204030204" pitchFamily="34" charset="0"/>
              </a:rPr>
              <a:t>Art. 187</a:t>
            </a:r>
            <a:r>
              <a:rPr lang="es-MX" altLang="es-MX" dirty="0">
                <a:latin typeface="Calibri" panose="020F0502020204030204" pitchFamily="34" charset="0"/>
                <a:cs typeface="Calibri" panose="020F0502020204030204" pitchFamily="34" charset="0"/>
              </a:rPr>
              <a:t> del Reglamento  de la LOPSRM para el Estado de Sonora.</a:t>
            </a:r>
          </a:p>
          <a:p>
            <a:pPr eaLnBrk="0" hangingPunct="0">
              <a:lnSpc>
                <a:spcPct val="100000"/>
              </a:lnSpc>
            </a:pP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eaLnBrk="0" hangingPunct="0">
              <a:lnSpc>
                <a:spcPct val="100000"/>
              </a:lnSpc>
              <a:spcBef>
                <a:spcPct val="50000"/>
              </a:spcBef>
            </a:pP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6836839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2421654" y="2176829"/>
            <a:ext cx="5575837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3200" b="1" dirty="0">
                <a:latin typeface="Times New Roman" panose="02020603050405020304" pitchFamily="18" charset="0"/>
              </a:rPr>
              <a:t>Tipos de Bitácora de Obra</a:t>
            </a:r>
          </a:p>
        </p:txBody>
      </p:sp>
      <p:grpSp>
        <p:nvGrpSpPr>
          <p:cNvPr id="35" name="Group 4"/>
          <p:cNvGrpSpPr>
            <a:grpSpLocks/>
          </p:cNvGrpSpPr>
          <p:nvPr/>
        </p:nvGrpSpPr>
        <p:grpSpPr bwMode="auto">
          <a:xfrm>
            <a:off x="239898" y="2420133"/>
            <a:ext cx="9289031" cy="4669462"/>
            <a:chOff x="121" y="610"/>
            <a:chExt cx="5444" cy="3228"/>
          </a:xfrm>
          <a:noFill/>
        </p:grpSpPr>
        <p:sp>
          <p:nvSpPr>
            <p:cNvPr id="36" name="AutoShape 5"/>
            <p:cNvSpPr>
              <a:spLocks noChangeArrowheads="1"/>
            </p:cNvSpPr>
            <p:nvPr/>
          </p:nvSpPr>
          <p:spPr bwMode="gray">
            <a:xfrm>
              <a:off x="121" y="610"/>
              <a:ext cx="5444" cy="2954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7" name="AutoShape 6"/>
            <p:cNvSpPr>
              <a:spLocks noChangeArrowheads="1"/>
            </p:cNvSpPr>
            <p:nvPr/>
          </p:nvSpPr>
          <p:spPr bwMode="gray">
            <a:xfrm>
              <a:off x="205" y="619"/>
              <a:ext cx="5281" cy="2899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 dirty="0"/>
            </a:p>
          </p:txBody>
        </p:sp>
        <p:sp>
          <p:nvSpPr>
            <p:cNvPr id="38" name="AutoShape 7"/>
            <p:cNvSpPr>
              <a:spLocks noChangeArrowheads="1"/>
            </p:cNvSpPr>
            <p:nvPr/>
          </p:nvSpPr>
          <p:spPr bwMode="gray">
            <a:xfrm>
              <a:off x="249" y="2752"/>
              <a:ext cx="5209" cy="73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9" name="AutoShape 8"/>
            <p:cNvSpPr>
              <a:spLocks noChangeArrowheads="1"/>
            </p:cNvSpPr>
            <p:nvPr/>
          </p:nvSpPr>
          <p:spPr bwMode="gray">
            <a:xfrm>
              <a:off x="249" y="641"/>
              <a:ext cx="5209" cy="73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40" name="AutoShape 9"/>
            <p:cNvSpPr>
              <a:spLocks noChangeArrowheads="1"/>
            </p:cNvSpPr>
            <p:nvPr/>
          </p:nvSpPr>
          <p:spPr bwMode="gray">
            <a:xfrm>
              <a:off x="249" y="3590"/>
              <a:ext cx="5209" cy="24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26" name="Text Box 10">
            <a:extLst>
              <a:ext uri="{FF2B5EF4-FFF2-40B4-BE49-F238E27FC236}">
                <a16:creationId xmlns:a16="http://schemas.microsoft.com/office/drawing/2014/main" id="{5F56CE04-3A53-48E8-A411-9B4AF7B80C6E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715933" y="3491159"/>
            <a:ext cx="453787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3200" dirty="0">
                <a:latin typeface="Calibri" panose="020F0502020204030204" pitchFamily="34" charset="0"/>
                <a:cs typeface="Calibri" panose="020F0502020204030204" pitchFamily="34" charset="0"/>
              </a:rPr>
              <a:t>Bitácora Convencional.</a:t>
            </a:r>
          </a:p>
        </p:txBody>
      </p:sp>
      <p:sp>
        <p:nvSpPr>
          <p:cNvPr id="2" name="Diagrama de flujo: conector 1">
            <a:extLst>
              <a:ext uri="{FF2B5EF4-FFF2-40B4-BE49-F238E27FC236}">
                <a16:creationId xmlns:a16="http://schemas.microsoft.com/office/drawing/2014/main" id="{B21D9689-DDA8-4FC0-B2AB-09FE0DF977F3}"/>
              </a:ext>
            </a:extLst>
          </p:cNvPr>
          <p:cNvSpPr/>
          <p:nvPr/>
        </p:nvSpPr>
        <p:spPr bwMode="auto">
          <a:xfrm>
            <a:off x="1274099" y="3688439"/>
            <a:ext cx="173663" cy="157429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A21BB605-D8CD-4006-B19E-86C925F2425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715933" y="4460629"/>
            <a:ext cx="676898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3200" dirty="0">
                <a:latin typeface="Calibri" panose="020F0502020204030204" pitchFamily="34" charset="0"/>
                <a:cs typeface="Calibri" panose="020F0502020204030204" pitchFamily="34" charset="0"/>
              </a:rPr>
              <a:t>Bitácora Electrónica y Seguimiento a Obra Pública.</a:t>
            </a:r>
          </a:p>
        </p:txBody>
      </p:sp>
      <p:sp>
        <p:nvSpPr>
          <p:cNvPr id="27" name="Diagrama de flujo: conector 26">
            <a:extLst>
              <a:ext uri="{FF2B5EF4-FFF2-40B4-BE49-F238E27FC236}">
                <a16:creationId xmlns:a16="http://schemas.microsoft.com/office/drawing/2014/main" id="{6D17F96F-DD5C-47B4-9D59-13F887FC50E3}"/>
              </a:ext>
            </a:extLst>
          </p:cNvPr>
          <p:cNvSpPr/>
          <p:nvPr/>
        </p:nvSpPr>
        <p:spPr bwMode="auto">
          <a:xfrm>
            <a:off x="1274098" y="4845451"/>
            <a:ext cx="173663" cy="157429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pic>
        <p:nvPicPr>
          <p:cNvPr id="3074" name="Picture 2" descr="Resultado de imagen para bitacora de obra">
            <a:extLst>
              <a:ext uri="{FF2B5EF4-FFF2-40B4-BE49-F238E27FC236}">
                <a16:creationId xmlns:a16="http://schemas.microsoft.com/office/drawing/2014/main" id="{E879985D-3E97-4E51-A709-9D2F3842A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0241" y="5610130"/>
            <a:ext cx="2924175" cy="116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807441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299857" y="2535748"/>
            <a:ext cx="959936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3200" b="1" dirty="0">
                <a:latin typeface="Times New Roman" panose="02020603050405020304" pitchFamily="18" charset="0"/>
              </a:rPr>
              <a:t>Cuando debo utilizar Bitácora Electrónica de Obra?</a:t>
            </a:r>
          </a:p>
        </p:txBody>
      </p:sp>
      <p:grpSp>
        <p:nvGrpSpPr>
          <p:cNvPr id="35" name="Group 4"/>
          <p:cNvGrpSpPr>
            <a:grpSpLocks/>
          </p:cNvGrpSpPr>
          <p:nvPr/>
        </p:nvGrpSpPr>
        <p:grpSpPr bwMode="auto">
          <a:xfrm>
            <a:off x="575816" y="2699717"/>
            <a:ext cx="9289031" cy="4669462"/>
            <a:chOff x="121" y="610"/>
            <a:chExt cx="5444" cy="3228"/>
          </a:xfrm>
          <a:noFill/>
        </p:grpSpPr>
        <p:sp>
          <p:nvSpPr>
            <p:cNvPr id="36" name="AutoShape 5"/>
            <p:cNvSpPr>
              <a:spLocks noChangeArrowheads="1"/>
            </p:cNvSpPr>
            <p:nvPr/>
          </p:nvSpPr>
          <p:spPr bwMode="gray">
            <a:xfrm>
              <a:off x="121" y="610"/>
              <a:ext cx="5444" cy="2954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7" name="AutoShape 6"/>
            <p:cNvSpPr>
              <a:spLocks noChangeArrowheads="1"/>
            </p:cNvSpPr>
            <p:nvPr/>
          </p:nvSpPr>
          <p:spPr bwMode="gray">
            <a:xfrm>
              <a:off x="205" y="619"/>
              <a:ext cx="5281" cy="2899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 dirty="0"/>
            </a:p>
          </p:txBody>
        </p:sp>
        <p:sp>
          <p:nvSpPr>
            <p:cNvPr id="38" name="AutoShape 7"/>
            <p:cNvSpPr>
              <a:spLocks noChangeArrowheads="1"/>
            </p:cNvSpPr>
            <p:nvPr/>
          </p:nvSpPr>
          <p:spPr bwMode="gray">
            <a:xfrm>
              <a:off x="249" y="2752"/>
              <a:ext cx="5209" cy="73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9" name="AutoShape 8"/>
            <p:cNvSpPr>
              <a:spLocks noChangeArrowheads="1"/>
            </p:cNvSpPr>
            <p:nvPr/>
          </p:nvSpPr>
          <p:spPr bwMode="gray">
            <a:xfrm>
              <a:off x="249" y="641"/>
              <a:ext cx="5209" cy="73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40" name="AutoShape 9"/>
            <p:cNvSpPr>
              <a:spLocks noChangeArrowheads="1"/>
            </p:cNvSpPr>
            <p:nvPr/>
          </p:nvSpPr>
          <p:spPr bwMode="gray">
            <a:xfrm>
              <a:off x="249" y="3590"/>
              <a:ext cx="5209" cy="24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41" name="Text Box 10"/>
          <p:cNvSpPr txBox="1">
            <a:spLocks noChangeArrowheads="1"/>
          </p:cNvSpPr>
          <p:nvPr/>
        </p:nvSpPr>
        <p:spPr bwMode="gray">
          <a:xfrm>
            <a:off x="1979963" y="3825531"/>
            <a:ext cx="6239152" cy="135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2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Obligadamente</a:t>
            </a:r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 en obras y servicios realizados con </a:t>
            </a:r>
            <a:r>
              <a:rPr lang="es-MX" altLang="es-MX" sz="2800" b="1" u="sng" dirty="0">
                <a:latin typeface="Calibri" panose="020F0502020204030204" pitchFamily="34" charset="0"/>
                <a:cs typeface="Calibri" panose="020F0502020204030204" pitchFamily="34" charset="0"/>
              </a:rPr>
              <a:t>Recurso Federal </a:t>
            </a:r>
            <a:r>
              <a:rPr lang="es-MX" altLang="es-MX" sz="2600" dirty="0">
                <a:latin typeface="Calibri" panose="020F0502020204030204" pitchFamily="34" charset="0"/>
                <a:cs typeface="Calibri" panose="020F0502020204030204" pitchFamily="34" charset="0"/>
              </a:rPr>
              <a:t>mediante la modalidad de Contrato.</a:t>
            </a:r>
          </a:p>
        </p:txBody>
      </p: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16" name="AutoShape 24">
            <a:extLst>
              <a:ext uri="{FF2B5EF4-FFF2-40B4-BE49-F238E27FC236}">
                <a16:creationId xmlns:a16="http://schemas.microsoft.com/office/drawing/2014/main" id="{F27D2B91-29EB-40E2-BA1A-7E7D33384972}"/>
              </a:ext>
            </a:extLst>
          </p:cNvPr>
          <p:cNvSpPr>
            <a:spLocks noChangeArrowheads="1"/>
          </p:cNvSpPr>
          <p:nvPr/>
        </p:nvSpPr>
        <p:spPr bwMode="gray">
          <a:xfrm>
            <a:off x="1799952" y="3779837"/>
            <a:ext cx="6733263" cy="1584176"/>
          </a:xfrm>
          <a:prstGeom prst="roundRect">
            <a:avLst>
              <a:gd name="adj" fmla="val 17509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24288" y="3203773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18" name="Text Box 10">
            <a:extLst>
              <a:ext uri="{FF2B5EF4-FFF2-40B4-BE49-F238E27FC236}">
                <a16:creationId xmlns:a16="http://schemas.microsoft.com/office/drawing/2014/main" id="{2A46BE3F-658C-4ECD-AA6E-66E927A64F5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194848" y="6928380"/>
            <a:ext cx="409577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Según Art. 122, Reglamento de LOPSRM</a:t>
            </a:r>
          </a:p>
        </p:txBody>
      </p:sp>
    </p:spTree>
    <p:extLst>
      <p:ext uri="{BB962C8B-B14F-4D97-AF65-F5344CB8AC3E}">
        <p14:creationId xmlns:p14="http://schemas.microsoft.com/office/powerpoint/2010/main" val="16621781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16" grpId="0" animBg="1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243705" y="1763013"/>
            <a:ext cx="9599363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2600" b="1" dirty="0">
                <a:latin typeface="Times New Roman" panose="02020603050405020304" pitchFamily="18" charset="0"/>
              </a:rPr>
              <a:t>Proceso de registro para elaborar Bitácora Electrónica de Obra.</a:t>
            </a:r>
          </a:p>
        </p:txBody>
      </p: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16" name="Text Box 10">
            <a:extLst>
              <a:ext uri="{FF2B5EF4-FFF2-40B4-BE49-F238E27FC236}">
                <a16:creationId xmlns:a16="http://schemas.microsoft.com/office/drawing/2014/main" id="{DAE6557A-4833-46EB-8D9D-82EA012D5B9C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61178" y="2556554"/>
            <a:ext cx="8861288" cy="892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</a:pPr>
            <a:r>
              <a:rPr lang="es-MX" altLang="es-MX" sz="2600" dirty="0">
                <a:latin typeface="Calibri" panose="020F0502020204030204" pitchFamily="34" charset="0"/>
                <a:cs typeface="Calibri" panose="020F0502020204030204" pitchFamily="34" charset="0"/>
              </a:rPr>
              <a:t>Es </a:t>
            </a:r>
            <a:r>
              <a:rPr lang="es-MX" altLang="es-MX" sz="26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indispensable</a:t>
            </a:r>
            <a:r>
              <a:rPr lang="es-MX" altLang="es-MX" sz="2600" dirty="0">
                <a:latin typeface="Calibri" panose="020F0502020204030204" pitchFamily="34" charset="0"/>
                <a:cs typeface="Calibri" panose="020F0502020204030204" pitchFamily="34" charset="0"/>
              </a:rPr>
              <a:t> que los involucrados en la obra cuenten con la </a:t>
            </a:r>
            <a:r>
              <a:rPr lang="es-MX" altLang="es-MX" sz="2600" b="1" u="sng" dirty="0">
                <a:latin typeface="Calibri" panose="020F0502020204030204" pitchFamily="34" charset="0"/>
                <a:cs typeface="Calibri" panose="020F0502020204030204" pitchFamily="34" charset="0"/>
              </a:rPr>
              <a:t>“</a:t>
            </a:r>
            <a:r>
              <a:rPr lang="es-MX" altLang="es-MX" sz="2600" b="1" u="sng" dirty="0" err="1">
                <a:latin typeface="Calibri" panose="020F0502020204030204" pitchFamily="34" charset="0"/>
                <a:cs typeface="Calibri" panose="020F0502020204030204" pitchFamily="34" charset="0"/>
              </a:rPr>
              <a:t>e.firma</a:t>
            </a:r>
            <a:r>
              <a:rPr lang="es-MX" altLang="es-MX" sz="2600" b="1" u="sng" dirty="0">
                <a:latin typeface="Calibri" panose="020F0502020204030204" pitchFamily="34" charset="0"/>
                <a:cs typeface="Calibri" panose="020F0502020204030204" pitchFamily="34" charset="0"/>
              </a:rPr>
              <a:t>” </a:t>
            </a:r>
            <a:r>
              <a:rPr lang="es-MX" altLang="es-MX" sz="2600" dirty="0">
                <a:latin typeface="Calibri" panose="020F0502020204030204" pitchFamily="34" charset="0"/>
                <a:cs typeface="Calibri" panose="020F0502020204030204" pitchFamily="34" charset="0"/>
              </a:rPr>
              <a:t>antes firma electrónica </a:t>
            </a:r>
            <a:r>
              <a:rPr lang="es-MX" altLang="es-MX" sz="2600" b="1" dirty="0">
                <a:latin typeface="Calibri" panose="020F0502020204030204" pitchFamily="34" charset="0"/>
                <a:cs typeface="Calibri" panose="020F0502020204030204" pitchFamily="34" charset="0"/>
              </a:rPr>
              <a:t>actualizada</a:t>
            </a:r>
            <a:r>
              <a:rPr lang="es-MX" altLang="es-MX" sz="2600" dirty="0">
                <a:latin typeface="Calibri" panose="020F0502020204030204" pitchFamily="34" charset="0"/>
                <a:cs typeface="Calibri" panose="020F0502020204030204" pitchFamily="34" charset="0"/>
              </a:rPr>
              <a:t> ante el SAT.</a:t>
            </a:r>
          </a:p>
        </p:txBody>
      </p:sp>
      <p:sp>
        <p:nvSpPr>
          <p:cNvPr id="17" name="Rectángulo: esquinas redondeadas 16">
            <a:extLst>
              <a:ext uri="{FF2B5EF4-FFF2-40B4-BE49-F238E27FC236}">
                <a16:creationId xmlns:a16="http://schemas.microsoft.com/office/drawing/2014/main" id="{3453CF2B-A4F1-4C18-B213-5D589470B1BA}"/>
              </a:ext>
            </a:extLst>
          </p:cNvPr>
          <p:cNvSpPr/>
          <p:nvPr/>
        </p:nvSpPr>
        <p:spPr bwMode="auto">
          <a:xfrm>
            <a:off x="385091" y="2437873"/>
            <a:ext cx="9307119" cy="1076308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38" name="Text Box 7">
            <a:extLst>
              <a:ext uri="{FF2B5EF4-FFF2-40B4-BE49-F238E27FC236}">
                <a16:creationId xmlns:a16="http://schemas.microsoft.com/office/drawing/2014/main" id="{C2EA3D68-4484-49B1-BE9F-95299A6D28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3705" y="3761331"/>
            <a:ext cx="9599363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2600" b="1" dirty="0">
                <a:latin typeface="Times New Roman" panose="02020603050405020304" pitchFamily="18" charset="0"/>
              </a:rPr>
              <a:t>Si no cuenta con la </a:t>
            </a:r>
            <a:r>
              <a:rPr lang="es-MX" altLang="es-MX" sz="2600" b="1" u="sng" dirty="0" err="1">
                <a:latin typeface="Times New Roman" panose="02020603050405020304" pitchFamily="18" charset="0"/>
              </a:rPr>
              <a:t>e.firma</a:t>
            </a:r>
            <a:r>
              <a:rPr lang="es-MX" altLang="es-MX" sz="2600" b="1" u="sng" dirty="0">
                <a:latin typeface="Times New Roman" panose="02020603050405020304" pitchFamily="18" charset="0"/>
              </a:rPr>
              <a:t> </a:t>
            </a:r>
            <a:r>
              <a:rPr lang="es-MX" altLang="es-MX" sz="2600" b="1" dirty="0">
                <a:latin typeface="Times New Roman" panose="02020603050405020304" pitchFamily="18" charset="0"/>
              </a:rPr>
              <a:t>el procedimiento para obtenerla es: 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6B8E45B1-FF08-4228-BB3B-74F65D003B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7526" y="4270691"/>
            <a:ext cx="5328592" cy="3051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76672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240630" y="1960928"/>
            <a:ext cx="9599363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2600" b="1" dirty="0">
                <a:latin typeface="Times New Roman" panose="02020603050405020304" pitchFamily="18" charset="0"/>
              </a:rPr>
              <a:t>Proceso de registro para elaborar Bitácora Electrónica de Obra.</a:t>
            </a:r>
          </a:p>
        </p:txBody>
      </p: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24288" y="3203773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26" name="Text Box 10">
            <a:extLst>
              <a:ext uri="{FF2B5EF4-FFF2-40B4-BE49-F238E27FC236}">
                <a16:creationId xmlns:a16="http://schemas.microsoft.com/office/drawing/2014/main" id="{07864DE4-BD7B-4B07-B624-2EE11231588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15550" y="2861010"/>
            <a:ext cx="852547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</a:pPr>
            <a:r>
              <a:rPr lang="es-MX" altLang="es-MX" sz="2600" b="1" dirty="0">
                <a:latin typeface="Calibri" panose="020F0502020204030204" pitchFamily="34" charset="0"/>
                <a:cs typeface="Calibri" panose="020F0502020204030204" pitchFamily="34" charset="0"/>
              </a:rPr>
              <a:t>1.- </a:t>
            </a:r>
            <a:r>
              <a:rPr lang="es-MX" altLang="es-MX" sz="2600" dirty="0">
                <a:latin typeface="Calibri" panose="020F0502020204030204" pitchFamily="34" charset="0"/>
                <a:cs typeface="Calibri" panose="020F0502020204030204" pitchFamily="34" charset="0"/>
              </a:rPr>
              <a:t>Acceso al sistema</a:t>
            </a:r>
          </a:p>
        </p:txBody>
      </p:sp>
      <p:sp>
        <p:nvSpPr>
          <p:cNvPr id="13" name="Rectángulo: esquinas redondeadas 12">
            <a:extLst>
              <a:ext uri="{FF2B5EF4-FFF2-40B4-BE49-F238E27FC236}">
                <a16:creationId xmlns:a16="http://schemas.microsoft.com/office/drawing/2014/main" id="{BD38CB93-9FC7-4D43-A9CD-7544C5F1263B}"/>
              </a:ext>
            </a:extLst>
          </p:cNvPr>
          <p:cNvSpPr/>
          <p:nvPr/>
        </p:nvSpPr>
        <p:spPr bwMode="auto">
          <a:xfrm>
            <a:off x="400324" y="2812719"/>
            <a:ext cx="9239962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18" name="Text Box 10">
            <a:extLst>
              <a:ext uri="{FF2B5EF4-FFF2-40B4-BE49-F238E27FC236}">
                <a16:creationId xmlns:a16="http://schemas.microsoft.com/office/drawing/2014/main" id="{68F7F5CB-DD30-4A9C-90EC-D33ECFC723D1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48289" y="3568390"/>
            <a:ext cx="852547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</a:pPr>
            <a:r>
              <a:rPr lang="es-MX" altLang="es-MX" sz="2600" b="1" dirty="0">
                <a:latin typeface="Calibri" panose="020F0502020204030204" pitchFamily="34" charset="0"/>
                <a:cs typeface="Calibri" panose="020F0502020204030204" pitchFamily="34" charset="0"/>
              </a:rPr>
              <a:t>2.- </a:t>
            </a:r>
            <a:r>
              <a:rPr lang="es-MX" altLang="es-MX" sz="2600" dirty="0">
                <a:latin typeface="Calibri" panose="020F0502020204030204" pitchFamily="34" charset="0"/>
                <a:cs typeface="Calibri" panose="020F0502020204030204" pitchFamily="34" charset="0"/>
              </a:rPr>
              <a:t>Generar usuario y contraseña</a:t>
            </a:r>
          </a:p>
        </p:txBody>
      </p:sp>
      <p:sp>
        <p:nvSpPr>
          <p:cNvPr id="19" name="Rectángulo: esquinas redondeadas 18">
            <a:extLst>
              <a:ext uri="{FF2B5EF4-FFF2-40B4-BE49-F238E27FC236}">
                <a16:creationId xmlns:a16="http://schemas.microsoft.com/office/drawing/2014/main" id="{B321618E-B650-49AC-887F-21CE8C22B894}"/>
              </a:ext>
            </a:extLst>
          </p:cNvPr>
          <p:cNvSpPr/>
          <p:nvPr/>
        </p:nvSpPr>
        <p:spPr bwMode="auto">
          <a:xfrm>
            <a:off x="407070" y="3533738"/>
            <a:ext cx="9239962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27" name="Text Box 10">
            <a:extLst>
              <a:ext uri="{FF2B5EF4-FFF2-40B4-BE49-F238E27FC236}">
                <a16:creationId xmlns:a16="http://schemas.microsoft.com/office/drawing/2014/main" id="{7720F875-FEE3-412E-B61D-DAC9DFE662E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48289" y="4230802"/>
            <a:ext cx="852547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</a:pPr>
            <a:r>
              <a:rPr lang="es-MX" altLang="es-MX" sz="2600" b="1" dirty="0">
                <a:latin typeface="Calibri" panose="020F0502020204030204" pitchFamily="34" charset="0"/>
                <a:cs typeface="Calibri" panose="020F0502020204030204" pitchFamily="34" charset="0"/>
              </a:rPr>
              <a:t>3.- </a:t>
            </a:r>
            <a:r>
              <a:rPr lang="es-MX" altLang="es-MX" sz="2600" dirty="0">
                <a:latin typeface="Calibri" panose="020F0502020204030204" pitchFamily="34" charset="0"/>
                <a:cs typeface="Calibri" panose="020F0502020204030204" pitchFamily="34" charset="0"/>
              </a:rPr>
              <a:t>Registrar contrato de obra</a:t>
            </a:r>
          </a:p>
        </p:txBody>
      </p:sp>
      <p:sp>
        <p:nvSpPr>
          <p:cNvPr id="28" name="Rectángulo: esquinas redondeadas 27">
            <a:extLst>
              <a:ext uri="{FF2B5EF4-FFF2-40B4-BE49-F238E27FC236}">
                <a16:creationId xmlns:a16="http://schemas.microsoft.com/office/drawing/2014/main" id="{90A0EEE3-6DA4-4B77-B437-41EC46B5DFF8}"/>
              </a:ext>
            </a:extLst>
          </p:cNvPr>
          <p:cNvSpPr/>
          <p:nvPr/>
        </p:nvSpPr>
        <p:spPr bwMode="auto">
          <a:xfrm>
            <a:off x="407070" y="4196150"/>
            <a:ext cx="9239962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29" name="Text Box 10">
            <a:extLst>
              <a:ext uri="{FF2B5EF4-FFF2-40B4-BE49-F238E27FC236}">
                <a16:creationId xmlns:a16="http://schemas.microsoft.com/office/drawing/2014/main" id="{EC3EC48A-04E1-421D-87B3-0C87344EE1F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40639" y="4893214"/>
            <a:ext cx="852547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</a:pPr>
            <a:r>
              <a:rPr lang="es-MX" altLang="es-MX" sz="2600" b="1" dirty="0">
                <a:latin typeface="Calibri" panose="020F0502020204030204" pitchFamily="34" charset="0"/>
                <a:cs typeface="Calibri" panose="020F0502020204030204" pitchFamily="34" charset="0"/>
              </a:rPr>
              <a:t>4.- </a:t>
            </a:r>
            <a:r>
              <a:rPr lang="es-MX" altLang="es-MX" sz="2600" dirty="0">
                <a:latin typeface="Calibri" panose="020F0502020204030204" pitchFamily="34" charset="0"/>
                <a:cs typeface="Calibri" panose="020F0502020204030204" pitchFamily="34" charset="0"/>
              </a:rPr>
              <a:t>Definir los roles y funciones de los involucrados</a:t>
            </a:r>
          </a:p>
        </p:txBody>
      </p:sp>
      <p:sp>
        <p:nvSpPr>
          <p:cNvPr id="30" name="Rectángulo: esquinas redondeadas 29">
            <a:extLst>
              <a:ext uri="{FF2B5EF4-FFF2-40B4-BE49-F238E27FC236}">
                <a16:creationId xmlns:a16="http://schemas.microsoft.com/office/drawing/2014/main" id="{7AE5D00E-B7ED-437C-88AF-E390ECFCE180}"/>
              </a:ext>
            </a:extLst>
          </p:cNvPr>
          <p:cNvSpPr/>
          <p:nvPr/>
        </p:nvSpPr>
        <p:spPr bwMode="auto">
          <a:xfrm>
            <a:off x="399420" y="4858562"/>
            <a:ext cx="9239962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31" name="Text Box 10">
            <a:extLst>
              <a:ext uri="{FF2B5EF4-FFF2-40B4-BE49-F238E27FC236}">
                <a16:creationId xmlns:a16="http://schemas.microsoft.com/office/drawing/2014/main" id="{23DE8AC5-669A-4B91-8600-D3F2A1D7CB8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40639" y="5555626"/>
            <a:ext cx="852547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</a:pPr>
            <a:r>
              <a:rPr lang="es-MX" altLang="es-MX" sz="2600" b="1" dirty="0">
                <a:latin typeface="Calibri" panose="020F0502020204030204" pitchFamily="34" charset="0"/>
                <a:cs typeface="Calibri" panose="020F0502020204030204" pitchFamily="34" charset="0"/>
              </a:rPr>
              <a:t>5.- </a:t>
            </a:r>
            <a:r>
              <a:rPr lang="es-MX" altLang="es-MX" sz="2600" dirty="0">
                <a:latin typeface="Calibri" panose="020F0502020204030204" pitchFamily="34" charset="0"/>
                <a:cs typeface="Calibri" panose="020F0502020204030204" pitchFamily="34" charset="0"/>
              </a:rPr>
              <a:t>Definir el plazo para firmar notas.</a:t>
            </a: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C2B8A2DF-1433-44A9-AE02-8715B340B673}"/>
              </a:ext>
            </a:extLst>
          </p:cNvPr>
          <p:cNvSpPr/>
          <p:nvPr/>
        </p:nvSpPr>
        <p:spPr bwMode="auto">
          <a:xfrm>
            <a:off x="399420" y="5520974"/>
            <a:ext cx="9239962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36" name="Text Box 10">
            <a:extLst>
              <a:ext uri="{FF2B5EF4-FFF2-40B4-BE49-F238E27FC236}">
                <a16:creationId xmlns:a16="http://schemas.microsoft.com/office/drawing/2014/main" id="{E65753BA-776B-4D44-A8AA-27919DC5BA7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61550" y="6216499"/>
            <a:ext cx="8525476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</a:pPr>
            <a:r>
              <a:rPr lang="es-MX" altLang="es-MX" sz="2600" b="1" dirty="0">
                <a:latin typeface="Calibri" panose="020F0502020204030204" pitchFamily="34" charset="0"/>
                <a:cs typeface="Calibri" panose="020F0502020204030204" pitchFamily="34" charset="0"/>
              </a:rPr>
              <a:t>6.- </a:t>
            </a:r>
            <a:r>
              <a:rPr lang="es-MX" altLang="es-MX" sz="2600" dirty="0">
                <a:latin typeface="Calibri" panose="020F0502020204030204" pitchFamily="34" charset="0"/>
                <a:cs typeface="Calibri" panose="020F0502020204030204" pitchFamily="34" charset="0"/>
              </a:rPr>
              <a:t>Plasmar nota de apertura de bitácora.</a:t>
            </a:r>
          </a:p>
        </p:txBody>
      </p:sp>
      <p:sp>
        <p:nvSpPr>
          <p:cNvPr id="37" name="Rectángulo: esquinas redondeadas 36">
            <a:extLst>
              <a:ext uri="{FF2B5EF4-FFF2-40B4-BE49-F238E27FC236}">
                <a16:creationId xmlns:a16="http://schemas.microsoft.com/office/drawing/2014/main" id="{A8D285FE-025B-4933-A9A5-9C8F35699FA0}"/>
              </a:ext>
            </a:extLst>
          </p:cNvPr>
          <p:cNvSpPr/>
          <p:nvPr/>
        </p:nvSpPr>
        <p:spPr bwMode="auto">
          <a:xfrm>
            <a:off x="420331" y="6181847"/>
            <a:ext cx="9239962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607916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337527" y="1828401"/>
            <a:ext cx="9599363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2600" b="1" dirty="0">
                <a:latin typeface="Times New Roman" panose="02020603050405020304" pitchFamily="18" charset="0"/>
              </a:rPr>
              <a:t>Proceso de registro para elaborar Bitácora Electrónica de Obra.</a:t>
            </a:r>
          </a:p>
        </p:txBody>
      </p:sp>
      <p:sp>
        <p:nvSpPr>
          <p:cNvPr id="41" name="Text Box 10"/>
          <p:cNvSpPr txBox="1">
            <a:spLocks noChangeArrowheads="1"/>
          </p:cNvSpPr>
          <p:nvPr/>
        </p:nvSpPr>
        <p:spPr bwMode="gray">
          <a:xfrm>
            <a:off x="2973007" y="3100295"/>
            <a:ext cx="413460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</a:pPr>
            <a:r>
              <a:rPr lang="es-MX" altLang="es-MX" sz="20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http://besop.funcionpublica.gob.mx</a:t>
            </a:r>
          </a:p>
        </p:txBody>
      </p: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24288" y="3203773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FAFD0AC-C3BB-4E54-9BC3-6B052F1767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7477" y="3707017"/>
            <a:ext cx="6645669" cy="3433035"/>
          </a:xfrm>
          <a:prstGeom prst="rect">
            <a:avLst/>
          </a:prstGeom>
        </p:spPr>
      </p:pic>
      <p:sp>
        <p:nvSpPr>
          <p:cNvPr id="26" name="Text Box 10">
            <a:extLst>
              <a:ext uri="{FF2B5EF4-FFF2-40B4-BE49-F238E27FC236}">
                <a16:creationId xmlns:a16="http://schemas.microsoft.com/office/drawing/2014/main" id="{07864DE4-BD7B-4B07-B624-2EE11231588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3630206" y="2571286"/>
            <a:ext cx="263537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</a:pPr>
            <a:r>
              <a:rPr lang="es-MX" altLang="es-MX" sz="2600" b="1" dirty="0">
                <a:latin typeface="Calibri" panose="020F0502020204030204" pitchFamily="34" charset="0"/>
                <a:cs typeface="Calibri" panose="020F0502020204030204" pitchFamily="34" charset="0"/>
              </a:rPr>
              <a:t>Acceso al sistema</a:t>
            </a:r>
          </a:p>
        </p:txBody>
      </p:sp>
    </p:spTree>
    <p:extLst>
      <p:ext uri="{BB962C8B-B14F-4D97-AF65-F5344CB8AC3E}">
        <p14:creationId xmlns:p14="http://schemas.microsoft.com/office/powerpoint/2010/main" val="3433860846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24288" y="3203773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14" name="AutoShape 14">
            <a:extLst>
              <a:ext uri="{FF2B5EF4-FFF2-40B4-BE49-F238E27FC236}">
                <a16:creationId xmlns:a16="http://schemas.microsoft.com/office/drawing/2014/main" id="{93B6A985-FFD0-4FE6-8BA4-33F5CB033234}"/>
              </a:ext>
            </a:extLst>
          </p:cNvPr>
          <p:cNvSpPr>
            <a:spLocks noChangeArrowheads="1"/>
          </p:cNvSpPr>
          <p:nvPr/>
        </p:nvSpPr>
        <p:spPr bwMode="gray">
          <a:xfrm>
            <a:off x="1475916" y="3203773"/>
            <a:ext cx="7992888" cy="1270955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just" eaLnBrk="0" hangingPunct="0">
              <a:lnSpc>
                <a:spcPct val="100000"/>
              </a:lnSpc>
            </a:pPr>
            <a:r>
              <a:rPr lang="es-MX" altLang="es-MX" sz="2800" b="1" dirty="0">
                <a:latin typeface="Calibri" panose="020F0502020204030204" pitchFamily="34" charset="0"/>
                <a:cs typeface="Calibri" panose="020F0502020204030204" pitchFamily="34" charset="0"/>
              </a:rPr>
              <a:t>Video Guía de Ayuda BESOP: Registro de Usuario </a:t>
            </a:r>
          </a:p>
        </p:txBody>
      </p:sp>
    </p:spTree>
    <p:extLst>
      <p:ext uri="{BB962C8B-B14F-4D97-AF65-F5344CB8AC3E}">
        <p14:creationId xmlns:p14="http://schemas.microsoft.com/office/powerpoint/2010/main" val="1369795714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24288" y="3203773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pic>
        <p:nvPicPr>
          <p:cNvPr id="4" name="BESOP Registro de un Usuario">
            <a:hlinkClick r:id="" action="ppaction://media"/>
            <a:extLst>
              <a:ext uri="{FF2B5EF4-FFF2-40B4-BE49-F238E27FC236}">
                <a16:creationId xmlns:a16="http://schemas.microsoft.com/office/drawing/2014/main" id="{FB1B6BF0-4026-47AB-A1B8-1F8E01A15E9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875593"/>
            <a:ext cx="10080625" cy="5808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9708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927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24288" y="3203773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14" name="AutoShape 14">
            <a:extLst>
              <a:ext uri="{FF2B5EF4-FFF2-40B4-BE49-F238E27FC236}">
                <a16:creationId xmlns:a16="http://schemas.microsoft.com/office/drawing/2014/main" id="{93B6A985-FFD0-4FE6-8BA4-33F5CB033234}"/>
              </a:ext>
            </a:extLst>
          </p:cNvPr>
          <p:cNvSpPr>
            <a:spLocks noChangeArrowheads="1"/>
          </p:cNvSpPr>
          <p:nvPr/>
        </p:nvSpPr>
        <p:spPr bwMode="gray">
          <a:xfrm>
            <a:off x="1223888" y="3215167"/>
            <a:ext cx="7992888" cy="1270955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just" eaLnBrk="0" hangingPunct="0">
              <a:lnSpc>
                <a:spcPct val="100000"/>
              </a:lnSpc>
            </a:pPr>
            <a:r>
              <a:rPr lang="es-MX" altLang="es-MX" sz="2800" b="1" dirty="0">
                <a:latin typeface="Calibri" panose="020F0502020204030204" pitchFamily="34" charset="0"/>
                <a:cs typeface="Calibri" panose="020F0502020204030204" pitchFamily="34" charset="0"/>
              </a:rPr>
              <a:t>Video Guía de Ayuda BESOP: Apertura de Bitácora</a:t>
            </a:r>
          </a:p>
        </p:txBody>
      </p:sp>
    </p:spTree>
    <p:extLst>
      <p:ext uri="{BB962C8B-B14F-4D97-AF65-F5344CB8AC3E}">
        <p14:creationId xmlns:p14="http://schemas.microsoft.com/office/powerpoint/2010/main" val="2245371183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24288" y="3203773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pic>
        <p:nvPicPr>
          <p:cNvPr id="3" name="Guias de Ayuda BESOP">
            <a:hlinkClick r:id="" action="ppaction://media"/>
            <a:extLst>
              <a:ext uri="{FF2B5EF4-FFF2-40B4-BE49-F238E27FC236}">
                <a16:creationId xmlns:a16="http://schemas.microsoft.com/office/drawing/2014/main" id="{47A2D9FC-6910-4C36-A37F-28268892A00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7089" y="880424"/>
            <a:ext cx="10097714" cy="5798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1849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394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337527" y="1828401"/>
            <a:ext cx="9599363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2600" b="1" dirty="0">
                <a:latin typeface="Times New Roman" panose="02020603050405020304" pitchFamily="18" charset="0"/>
              </a:rPr>
              <a:t>Proceso de registro para elaborar Bitácora Electrónica de Obra.</a:t>
            </a:r>
          </a:p>
        </p:txBody>
      </p:sp>
      <p:sp>
        <p:nvSpPr>
          <p:cNvPr id="41" name="Text Box 10"/>
          <p:cNvSpPr txBox="1">
            <a:spLocks noChangeArrowheads="1"/>
          </p:cNvSpPr>
          <p:nvPr/>
        </p:nvSpPr>
        <p:spPr bwMode="gray">
          <a:xfrm>
            <a:off x="564700" y="3203806"/>
            <a:ext cx="91450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</a:pPr>
            <a:r>
              <a:rPr lang="es-MX" altLang="es-MX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http://besop.funcionpublica.gob.mx/documentos/MUResidenteSupervisorSuperintendente.pdf</a:t>
            </a:r>
          </a:p>
        </p:txBody>
      </p: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24288" y="3203773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26" name="Text Box 10">
            <a:extLst>
              <a:ext uri="{FF2B5EF4-FFF2-40B4-BE49-F238E27FC236}">
                <a16:creationId xmlns:a16="http://schemas.microsoft.com/office/drawing/2014/main" id="{07864DE4-BD7B-4B07-B624-2EE11231588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798101" y="2579508"/>
            <a:ext cx="486649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</a:pPr>
            <a:r>
              <a:rPr lang="es-MX" altLang="es-MX" sz="2600" b="1" dirty="0">
                <a:latin typeface="Calibri" panose="020F0502020204030204" pitchFamily="34" charset="0"/>
                <a:cs typeface="Calibri" panose="020F0502020204030204" pitchFamily="34" charset="0"/>
              </a:rPr>
              <a:t>Manual de Usuario para BESOP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F224F94-8CB0-4CBA-994A-58AB5D9BAF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1972" y="3954913"/>
            <a:ext cx="4930472" cy="3163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2615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194880" y="2073446"/>
            <a:ext cx="9919686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3000" b="1" dirty="0">
                <a:latin typeface="Times New Roman" panose="02020603050405020304" pitchFamily="18" charset="0"/>
              </a:rPr>
              <a:t>Excepciones de uso de Bitácora Electrónica de Obra</a:t>
            </a:r>
          </a:p>
        </p:txBody>
      </p: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24288" y="3203773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28" name="Text Box 10">
            <a:extLst>
              <a:ext uri="{FF2B5EF4-FFF2-40B4-BE49-F238E27FC236}">
                <a16:creationId xmlns:a16="http://schemas.microsoft.com/office/drawing/2014/main" id="{31D13550-1B64-469A-A865-B007039DF742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95471" y="3397234"/>
            <a:ext cx="8888053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 Cuando en el sitio de los trabajos existan problemas tecnológicos para llevar acabo bitácora por medios electrónicos. </a:t>
            </a:r>
            <a:r>
              <a:rPr lang="es-MX" altLang="es-MX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(problemas con señal de internet)</a:t>
            </a:r>
            <a:endParaRPr lang="es-MX" altLang="es-MX" sz="2600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Text Box 10">
            <a:extLst>
              <a:ext uri="{FF2B5EF4-FFF2-40B4-BE49-F238E27FC236}">
                <a16:creationId xmlns:a16="http://schemas.microsoft.com/office/drawing/2014/main" id="{762932A2-5AC0-484F-8872-24EB7671408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631895" y="5044225"/>
            <a:ext cx="8757429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Cuando se ejecuten trabajos derivados de caso fortuitos o fuerza mayor. </a:t>
            </a:r>
            <a:r>
              <a:rPr lang="es-MX" altLang="es-MX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(Obras emergentes por desastres naturales o emergencias sanitarias)</a:t>
            </a:r>
            <a:endParaRPr lang="es-MX" altLang="es-MX" sz="2600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Text Box 10">
            <a:extLst>
              <a:ext uri="{FF2B5EF4-FFF2-40B4-BE49-F238E27FC236}">
                <a16:creationId xmlns:a16="http://schemas.microsoft.com/office/drawing/2014/main" id="{8CBCCAEF-3355-482F-A06B-467AB9FECAC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616376" y="6779869"/>
            <a:ext cx="409577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Según Art. 122, Reglamento de LOPSRM</a:t>
            </a:r>
          </a:p>
        </p:txBody>
      </p:sp>
      <p:sp>
        <p:nvSpPr>
          <p:cNvPr id="19" name="Diagrama de flujo: conector 18">
            <a:extLst>
              <a:ext uri="{FF2B5EF4-FFF2-40B4-BE49-F238E27FC236}">
                <a16:creationId xmlns:a16="http://schemas.microsoft.com/office/drawing/2014/main" id="{05A939AD-C7D8-4B68-953B-81E040CF8384}"/>
              </a:ext>
            </a:extLst>
          </p:cNvPr>
          <p:cNvSpPr/>
          <p:nvPr/>
        </p:nvSpPr>
        <p:spPr bwMode="auto">
          <a:xfrm>
            <a:off x="348208" y="3594153"/>
            <a:ext cx="173663" cy="157429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27" name="Diagrama de flujo: conector 26">
            <a:extLst>
              <a:ext uri="{FF2B5EF4-FFF2-40B4-BE49-F238E27FC236}">
                <a16:creationId xmlns:a16="http://schemas.microsoft.com/office/drawing/2014/main" id="{CB62BC57-EC69-48B4-92C0-726B0A92E600}"/>
              </a:ext>
            </a:extLst>
          </p:cNvPr>
          <p:cNvSpPr/>
          <p:nvPr/>
        </p:nvSpPr>
        <p:spPr bwMode="auto">
          <a:xfrm>
            <a:off x="356732" y="5335537"/>
            <a:ext cx="173663" cy="157429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345316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135330" y="2030922"/>
            <a:ext cx="9919686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3000" b="1" dirty="0">
                <a:latin typeface="Times New Roman" panose="02020603050405020304" pitchFamily="18" charset="0"/>
              </a:rPr>
              <a:t>Excepciones de uso de Bitácora Electrónica de Obra</a:t>
            </a:r>
          </a:p>
        </p:txBody>
      </p: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24288" y="3203773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29" name="Text Box 10">
            <a:extLst>
              <a:ext uri="{FF2B5EF4-FFF2-40B4-BE49-F238E27FC236}">
                <a16:creationId xmlns:a16="http://schemas.microsoft.com/office/drawing/2014/main" id="{850DE2C7-A848-41CB-BE83-673C00D384F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19687" y="3323668"/>
            <a:ext cx="9010906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Cuando el uso de bitácora por medios electrónicos ponga en riesgo la seguridad nacional o seguridad pública.</a:t>
            </a:r>
            <a:endParaRPr lang="es-MX" altLang="es-MX" sz="2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3D5C0931-1A68-45F8-A25C-B9AEB96F70B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47638" y="4946808"/>
            <a:ext cx="8550611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Si las dependencias o entidades realizan de manera ocasional obras y servicios. </a:t>
            </a:r>
            <a:r>
              <a:rPr lang="es-MX" altLang="es-MX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(cuando ejecutan obra de manera intermitente, en diferentes ejercicios fiscales)</a:t>
            </a:r>
            <a:endParaRPr lang="es-MX" altLang="es-MX" sz="2600" u="sng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Diagrama de flujo: conector 25">
            <a:extLst>
              <a:ext uri="{FF2B5EF4-FFF2-40B4-BE49-F238E27FC236}">
                <a16:creationId xmlns:a16="http://schemas.microsoft.com/office/drawing/2014/main" id="{4C787526-233E-438C-9A35-B119B4A40215}"/>
              </a:ext>
            </a:extLst>
          </p:cNvPr>
          <p:cNvSpPr/>
          <p:nvPr/>
        </p:nvSpPr>
        <p:spPr bwMode="auto">
          <a:xfrm>
            <a:off x="482275" y="3491805"/>
            <a:ext cx="173663" cy="157429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27" name="Diagrama de flujo: conector 26">
            <a:extLst>
              <a:ext uri="{FF2B5EF4-FFF2-40B4-BE49-F238E27FC236}">
                <a16:creationId xmlns:a16="http://schemas.microsoft.com/office/drawing/2014/main" id="{FCAFAE7E-25A5-4839-954F-AFB26BF05B4D}"/>
              </a:ext>
            </a:extLst>
          </p:cNvPr>
          <p:cNvSpPr/>
          <p:nvPr/>
        </p:nvSpPr>
        <p:spPr bwMode="auto">
          <a:xfrm>
            <a:off x="518564" y="5126781"/>
            <a:ext cx="173663" cy="157429"/>
          </a:xfrm>
          <a:prstGeom prst="flowChartConnector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30" name="Text Box 10">
            <a:extLst>
              <a:ext uri="{FF2B5EF4-FFF2-40B4-BE49-F238E27FC236}">
                <a16:creationId xmlns:a16="http://schemas.microsoft.com/office/drawing/2014/main" id="{AE703639-528C-4A0D-960E-7AC8AAE3147C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616376" y="6779869"/>
            <a:ext cx="409577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Según Art. 122, Reglamento de LOPSRM</a:t>
            </a:r>
          </a:p>
        </p:txBody>
      </p:sp>
    </p:spTree>
    <p:extLst>
      <p:ext uri="{BB962C8B-B14F-4D97-AF65-F5344CB8AC3E}">
        <p14:creationId xmlns:p14="http://schemas.microsoft.com/office/powerpoint/2010/main" val="2271169711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116473" y="1887630"/>
            <a:ext cx="991968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2800" b="1" dirty="0">
                <a:latin typeface="Times New Roman" panose="02020603050405020304" pitchFamily="18" charset="0"/>
              </a:rPr>
              <a:t>Excepciones de uso de Bitácora Electrónica de Obra</a:t>
            </a:r>
          </a:p>
        </p:txBody>
      </p: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30" name="Text Box 10">
            <a:extLst>
              <a:ext uri="{FF2B5EF4-FFF2-40B4-BE49-F238E27FC236}">
                <a16:creationId xmlns:a16="http://schemas.microsoft.com/office/drawing/2014/main" id="{AE703639-528C-4A0D-960E-7AC8AAE3147C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688384" y="7046973"/>
            <a:ext cx="409577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Según Art. 122, Reglamento de LOPSRM</a:t>
            </a:r>
          </a:p>
        </p:txBody>
      </p:sp>
      <p:sp>
        <p:nvSpPr>
          <p:cNvPr id="15" name="Text Box 10">
            <a:extLst>
              <a:ext uri="{FF2B5EF4-FFF2-40B4-BE49-F238E27FC236}">
                <a16:creationId xmlns:a16="http://schemas.microsoft.com/office/drawing/2014/main" id="{E152BCBA-B241-4A64-AD66-25BB3E954610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54078" y="3186965"/>
            <a:ext cx="8550611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2800" b="1" dirty="0">
                <a:latin typeface="+mn-lt"/>
                <a:cs typeface="Calibri" panose="020F0502020204030204" pitchFamily="34" charset="0"/>
              </a:rPr>
              <a:t>Que hacer si caemos en alguna de las situaciones antes comentadas?</a:t>
            </a:r>
            <a:endParaRPr lang="es-MX" altLang="es-MX" sz="2600" b="1" dirty="0">
              <a:latin typeface="+mn-lt"/>
              <a:cs typeface="Calibri" panose="020F0502020204030204" pitchFamily="34" charset="0"/>
            </a:endParaRPr>
          </a:p>
        </p:txBody>
      </p:sp>
      <p:sp>
        <p:nvSpPr>
          <p:cNvPr id="3" name="Flecha: hacia abajo 2">
            <a:extLst>
              <a:ext uri="{FF2B5EF4-FFF2-40B4-BE49-F238E27FC236}">
                <a16:creationId xmlns:a16="http://schemas.microsoft.com/office/drawing/2014/main" id="{DAAA0F56-6F45-4C43-A0C2-3DB5644D7A57}"/>
              </a:ext>
            </a:extLst>
          </p:cNvPr>
          <p:cNvSpPr/>
          <p:nvPr/>
        </p:nvSpPr>
        <p:spPr bwMode="auto">
          <a:xfrm>
            <a:off x="4824288" y="2429102"/>
            <a:ext cx="504056" cy="740960"/>
          </a:xfrm>
          <a:prstGeom prst="downArrow">
            <a:avLst/>
          </a:prstGeom>
          <a:solidFill>
            <a:schemeClr val="tx1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17" name="Flecha: hacia abajo 16">
            <a:extLst>
              <a:ext uri="{FF2B5EF4-FFF2-40B4-BE49-F238E27FC236}">
                <a16:creationId xmlns:a16="http://schemas.microsoft.com/office/drawing/2014/main" id="{92307806-841A-42FF-B543-F24317BDE1DC}"/>
              </a:ext>
            </a:extLst>
          </p:cNvPr>
          <p:cNvSpPr/>
          <p:nvPr/>
        </p:nvSpPr>
        <p:spPr bwMode="auto">
          <a:xfrm>
            <a:off x="4824288" y="4074953"/>
            <a:ext cx="504056" cy="740960"/>
          </a:xfrm>
          <a:prstGeom prst="downArrow">
            <a:avLst/>
          </a:prstGeom>
          <a:solidFill>
            <a:schemeClr val="tx1"/>
          </a:solidFill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18" name="Text Box 10">
            <a:extLst>
              <a:ext uri="{FF2B5EF4-FFF2-40B4-BE49-F238E27FC236}">
                <a16:creationId xmlns:a16="http://schemas.microsoft.com/office/drawing/2014/main" id="{A0483882-5797-40A1-BD99-7E1345922F7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54078" y="4815913"/>
            <a:ext cx="8550611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Solicitar  anuencia de BESOP a la </a:t>
            </a:r>
            <a:r>
              <a:rPr lang="es-MX" altLang="es-MX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Unidad de Control y Auditoria a Obra Pública (UCAOP) </a:t>
            </a:r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de la Secretaria de la Función Pública por cada contrato en particular, acreditando y documentando el supuesto en el que se ubican.</a:t>
            </a:r>
            <a:endParaRPr lang="es-MX" altLang="es-MX" sz="2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8098158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176059" y="1976187"/>
            <a:ext cx="968878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3200" b="1" dirty="0">
                <a:latin typeface="Times New Roman" panose="02020603050405020304" pitchFamily="18" charset="0"/>
              </a:rPr>
              <a:t>Cuando debo utilizar Bitácora de Obra Convencional?</a:t>
            </a:r>
          </a:p>
        </p:txBody>
      </p:sp>
      <p:grpSp>
        <p:nvGrpSpPr>
          <p:cNvPr id="35" name="Group 4"/>
          <p:cNvGrpSpPr>
            <a:grpSpLocks/>
          </p:cNvGrpSpPr>
          <p:nvPr/>
        </p:nvGrpSpPr>
        <p:grpSpPr bwMode="auto">
          <a:xfrm>
            <a:off x="575816" y="2729755"/>
            <a:ext cx="9289031" cy="4669462"/>
            <a:chOff x="121" y="610"/>
            <a:chExt cx="5444" cy="3228"/>
          </a:xfrm>
          <a:noFill/>
        </p:grpSpPr>
        <p:sp>
          <p:nvSpPr>
            <p:cNvPr id="36" name="AutoShape 5"/>
            <p:cNvSpPr>
              <a:spLocks noChangeArrowheads="1"/>
            </p:cNvSpPr>
            <p:nvPr/>
          </p:nvSpPr>
          <p:spPr bwMode="gray">
            <a:xfrm>
              <a:off x="121" y="610"/>
              <a:ext cx="5444" cy="2954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7" name="AutoShape 6"/>
            <p:cNvSpPr>
              <a:spLocks noChangeArrowheads="1"/>
            </p:cNvSpPr>
            <p:nvPr/>
          </p:nvSpPr>
          <p:spPr bwMode="gray">
            <a:xfrm>
              <a:off x="205" y="619"/>
              <a:ext cx="5281" cy="2899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 dirty="0"/>
            </a:p>
          </p:txBody>
        </p:sp>
        <p:sp>
          <p:nvSpPr>
            <p:cNvPr id="38" name="AutoShape 7"/>
            <p:cNvSpPr>
              <a:spLocks noChangeArrowheads="1"/>
            </p:cNvSpPr>
            <p:nvPr/>
          </p:nvSpPr>
          <p:spPr bwMode="gray">
            <a:xfrm>
              <a:off x="249" y="2752"/>
              <a:ext cx="5209" cy="73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9" name="AutoShape 8"/>
            <p:cNvSpPr>
              <a:spLocks noChangeArrowheads="1"/>
            </p:cNvSpPr>
            <p:nvPr/>
          </p:nvSpPr>
          <p:spPr bwMode="gray">
            <a:xfrm>
              <a:off x="249" y="641"/>
              <a:ext cx="5209" cy="73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40" name="AutoShape 9"/>
            <p:cNvSpPr>
              <a:spLocks noChangeArrowheads="1"/>
            </p:cNvSpPr>
            <p:nvPr/>
          </p:nvSpPr>
          <p:spPr bwMode="gray">
            <a:xfrm>
              <a:off x="249" y="3590"/>
              <a:ext cx="5209" cy="24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41" name="Text Box 10"/>
          <p:cNvSpPr txBox="1">
            <a:spLocks noChangeArrowheads="1"/>
          </p:cNvSpPr>
          <p:nvPr/>
        </p:nvSpPr>
        <p:spPr bwMode="gray">
          <a:xfrm>
            <a:off x="2016149" y="2846571"/>
            <a:ext cx="6239152" cy="135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En obras y servicios realizados con </a:t>
            </a:r>
            <a:r>
              <a:rPr lang="es-MX" altLang="es-MX" sz="2800" b="1" u="sng" dirty="0">
                <a:latin typeface="Calibri" panose="020F0502020204030204" pitchFamily="34" charset="0"/>
                <a:cs typeface="Calibri" panose="020F0502020204030204" pitchFamily="34" charset="0"/>
              </a:rPr>
              <a:t>Recurso Federal </a:t>
            </a:r>
            <a:r>
              <a:rPr lang="es-MX" altLang="es-MX" sz="2600" dirty="0">
                <a:latin typeface="Calibri" panose="020F0502020204030204" pitchFamily="34" charset="0"/>
                <a:cs typeface="Calibri" panose="020F0502020204030204" pitchFamily="34" charset="0"/>
              </a:rPr>
              <a:t>mediante la modalidad de Administración Directa.</a:t>
            </a:r>
          </a:p>
        </p:txBody>
      </p: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16" name="AutoShape 24">
            <a:extLst>
              <a:ext uri="{FF2B5EF4-FFF2-40B4-BE49-F238E27FC236}">
                <a16:creationId xmlns:a16="http://schemas.microsoft.com/office/drawing/2014/main" id="{F27D2B91-29EB-40E2-BA1A-7E7D33384972}"/>
              </a:ext>
            </a:extLst>
          </p:cNvPr>
          <p:cNvSpPr>
            <a:spLocks noChangeArrowheads="1"/>
          </p:cNvSpPr>
          <p:nvPr/>
        </p:nvSpPr>
        <p:spPr bwMode="gray">
          <a:xfrm>
            <a:off x="1830730" y="2846571"/>
            <a:ext cx="6733263" cy="1765984"/>
          </a:xfrm>
          <a:prstGeom prst="roundRect">
            <a:avLst>
              <a:gd name="adj" fmla="val 17509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24288" y="3203773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27" name="AutoShape 24">
            <a:extLst>
              <a:ext uri="{FF2B5EF4-FFF2-40B4-BE49-F238E27FC236}">
                <a16:creationId xmlns:a16="http://schemas.microsoft.com/office/drawing/2014/main" id="{A2E8A121-E771-4895-A095-7E66A2858F23}"/>
              </a:ext>
            </a:extLst>
          </p:cNvPr>
          <p:cNvSpPr>
            <a:spLocks noChangeArrowheads="1"/>
          </p:cNvSpPr>
          <p:nvPr/>
        </p:nvSpPr>
        <p:spPr bwMode="gray">
          <a:xfrm>
            <a:off x="1871615" y="4957398"/>
            <a:ext cx="6733263" cy="1932633"/>
          </a:xfrm>
          <a:prstGeom prst="roundRect">
            <a:avLst>
              <a:gd name="adj" fmla="val 17509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28" name="Text Box 10">
            <a:extLst>
              <a:ext uri="{FF2B5EF4-FFF2-40B4-BE49-F238E27FC236}">
                <a16:creationId xmlns:a16="http://schemas.microsoft.com/office/drawing/2014/main" id="{31D13550-1B64-469A-A865-B007039DF742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077785" y="5049181"/>
            <a:ext cx="6239152" cy="13542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En obras y servicios realizados con </a:t>
            </a:r>
            <a:r>
              <a:rPr lang="es-MX" altLang="es-MX" sz="2800" b="1" u="sng" dirty="0">
                <a:latin typeface="Calibri" panose="020F0502020204030204" pitchFamily="34" charset="0"/>
                <a:cs typeface="Calibri" panose="020F0502020204030204" pitchFamily="34" charset="0"/>
              </a:rPr>
              <a:t>Recurso Estatal </a:t>
            </a:r>
            <a:r>
              <a:rPr lang="es-MX" altLang="es-MX" sz="2600" dirty="0">
                <a:latin typeface="Calibri" panose="020F0502020204030204" pitchFamily="34" charset="0"/>
                <a:cs typeface="Calibri" panose="020F0502020204030204" pitchFamily="34" charset="0"/>
              </a:rPr>
              <a:t>mediante la modalidad de Contrato y Administración Directa.</a:t>
            </a:r>
          </a:p>
        </p:txBody>
      </p:sp>
      <p:sp>
        <p:nvSpPr>
          <p:cNvPr id="26" name="Text Box 10">
            <a:extLst>
              <a:ext uri="{FF2B5EF4-FFF2-40B4-BE49-F238E27FC236}">
                <a16:creationId xmlns:a16="http://schemas.microsoft.com/office/drawing/2014/main" id="{3DA63CA6-4FA0-4668-B8FD-879F9DFF397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4378260" y="4152633"/>
            <a:ext cx="409577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Según Art. 261, Reglamento de LOPSRM</a:t>
            </a:r>
          </a:p>
        </p:txBody>
      </p:sp>
      <p:sp>
        <p:nvSpPr>
          <p:cNvPr id="29" name="Text Box 10">
            <a:extLst>
              <a:ext uri="{FF2B5EF4-FFF2-40B4-BE49-F238E27FC236}">
                <a16:creationId xmlns:a16="http://schemas.microsoft.com/office/drawing/2014/main" id="{ECF15F9D-FA5D-429C-93F7-96C4C13E0182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777819" y="6387525"/>
            <a:ext cx="603322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Según Art. 128 y 187, Reglamento de LOPSRM para Sonora</a:t>
            </a:r>
          </a:p>
        </p:txBody>
      </p:sp>
    </p:spTree>
    <p:extLst>
      <p:ext uri="{BB962C8B-B14F-4D97-AF65-F5344CB8AC3E}">
        <p14:creationId xmlns:p14="http://schemas.microsoft.com/office/powerpoint/2010/main" val="24238995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16" grpId="0" animBg="1"/>
      <p:bldP spid="27" grpId="0" animBg="1"/>
      <p:bldP spid="28" grpId="0"/>
      <p:bldP spid="26" grpId="0"/>
      <p:bldP spid="2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grpSp>
        <p:nvGrpSpPr>
          <p:cNvPr id="35" name="Group 4"/>
          <p:cNvGrpSpPr>
            <a:grpSpLocks/>
          </p:cNvGrpSpPr>
          <p:nvPr/>
        </p:nvGrpSpPr>
        <p:grpSpPr bwMode="auto">
          <a:xfrm>
            <a:off x="575816" y="2729755"/>
            <a:ext cx="9289031" cy="4669462"/>
            <a:chOff x="121" y="610"/>
            <a:chExt cx="5444" cy="3228"/>
          </a:xfrm>
          <a:noFill/>
        </p:grpSpPr>
        <p:sp>
          <p:nvSpPr>
            <p:cNvPr id="36" name="AutoShape 5"/>
            <p:cNvSpPr>
              <a:spLocks noChangeArrowheads="1"/>
            </p:cNvSpPr>
            <p:nvPr/>
          </p:nvSpPr>
          <p:spPr bwMode="gray">
            <a:xfrm>
              <a:off x="121" y="610"/>
              <a:ext cx="5444" cy="2954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7" name="AutoShape 6"/>
            <p:cNvSpPr>
              <a:spLocks noChangeArrowheads="1"/>
            </p:cNvSpPr>
            <p:nvPr/>
          </p:nvSpPr>
          <p:spPr bwMode="gray">
            <a:xfrm>
              <a:off x="205" y="619"/>
              <a:ext cx="5281" cy="2899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 dirty="0"/>
            </a:p>
          </p:txBody>
        </p:sp>
        <p:sp>
          <p:nvSpPr>
            <p:cNvPr id="38" name="AutoShape 7"/>
            <p:cNvSpPr>
              <a:spLocks noChangeArrowheads="1"/>
            </p:cNvSpPr>
            <p:nvPr/>
          </p:nvSpPr>
          <p:spPr bwMode="gray">
            <a:xfrm>
              <a:off x="249" y="2752"/>
              <a:ext cx="5209" cy="73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9" name="AutoShape 8"/>
            <p:cNvSpPr>
              <a:spLocks noChangeArrowheads="1"/>
            </p:cNvSpPr>
            <p:nvPr/>
          </p:nvSpPr>
          <p:spPr bwMode="gray">
            <a:xfrm>
              <a:off x="249" y="641"/>
              <a:ext cx="5209" cy="73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40" name="AutoShape 9"/>
            <p:cNvSpPr>
              <a:spLocks noChangeArrowheads="1"/>
            </p:cNvSpPr>
            <p:nvPr/>
          </p:nvSpPr>
          <p:spPr bwMode="gray">
            <a:xfrm>
              <a:off x="249" y="3590"/>
              <a:ext cx="5209" cy="24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5521669" y="5154912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pic>
        <p:nvPicPr>
          <p:cNvPr id="1026" name="Picture 2" descr="Resultado de imagen para bitacora de obra">
            <a:extLst>
              <a:ext uri="{FF2B5EF4-FFF2-40B4-BE49-F238E27FC236}">
                <a16:creationId xmlns:a16="http://schemas.microsoft.com/office/drawing/2014/main" id="{D675214B-F347-424F-A468-02273F8ADE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666" y="2208181"/>
            <a:ext cx="8405335" cy="4728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2839541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0" y="1892658"/>
            <a:ext cx="968878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3200" b="1" dirty="0">
                <a:latin typeface="Times New Roman" panose="02020603050405020304" pitchFamily="18" charset="0"/>
              </a:rPr>
              <a:t>Apertura de Bitácora de Obra </a:t>
            </a:r>
          </a:p>
        </p:txBody>
      </p:sp>
      <p:grpSp>
        <p:nvGrpSpPr>
          <p:cNvPr id="35" name="Group 4"/>
          <p:cNvGrpSpPr>
            <a:grpSpLocks/>
          </p:cNvGrpSpPr>
          <p:nvPr/>
        </p:nvGrpSpPr>
        <p:grpSpPr bwMode="auto">
          <a:xfrm>
            <a:off x="791535" y="4277618"/>
            <a:ext cx="9289031" cy="4669462"/>
            <a:chOff x="121" y="610"/>
            <a:chExt cx="5444" cy="3228"/>
          </a:xfrm>
          <a:noFill/>
        </p:grpSpPr>
        <p:sp>
          <p:nvSpPr>
            <p:cNvPr id="36" name="AutoShape 5"/>
            <p:cNvSpPr>
              <a:spLocks noChangeArrowheads="1"/>
            </p:cNvSpPr>
            <p:nvPr/>
          </p:nvSpPr>
          <p:spPr bwMode="gray">
            <a:xfrm>
              <a:off x="121" y="610"/>
              <a:ext cx="5444" cy="2954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7" name="AutoShape 6"/>
            <p:cNvSpPr>
              <a:spLocks noChangeArrowheads="1"/>
            </p:cNvSpPr>
            <p:nvPr/>
          </p:nvSpPr>
          <p:spPr bwMode="gray">
            <a:xfrm>
              <a:off x="205" y="619"/>
              <a:ext cx="5281" cy="2899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 dirty="0"/>
            </a:p>
          </p:txBody>
        </p:sp>
        <p:sp>
          <p:nvSpPr>
            <p:cNvPr id="38" name="AutoShape 7"/>
            <p:cNvSpPr>
              <a:spLocks noChangeArrowheads="1"/>
            </p:cNvSpPr>
            <p:nvPr/>
          </p:nvSpPr>
          <p:spPr bwMode="gray">
            <a:xfrm>
              <a:off x="249" y="2752"/>
              <a:ext cx="5209" cy="73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9" name="AutoShape 8"/>
            <p:cNvSpPr>
              <a:spLocks noChangeArrowheads="1"/>
            </p:cNvSpPr>
            <p:nvPr/>
          </p:nvSpPr>
          <p:spPr bwMode="gray">
            <a:xfrm>
              <a:off x="249" y="641"/>
              <a:ext cx="5209" cy="73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40" name="AutoShape 9"/>
            <p:cNvSpPr>
              <a:spLocks noChangeArrowheads="1"/>
            </p:cNvSpPr>
            <p:nvPr/>
          </p:nvSpPr>
          <p:spPr bwMode="gray">
            <a:xfrm>
              <a:off x="249" y="3590"/>
              <a:ext cx="5209" cy="24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41" name="Text Box 10"/>
          <p:cNvSpPr txBox="1">
            <a:spLocks noChangeArrowheads="1"/>
          </p:cNvSpPr>
          <p:nvPr/>
        </p:nvSpPr>
        <p:spPr bwMode="gray">
          <a:xfrm>
            <a:off x="7138256" y="2896272"/>
            <a:ext cx="2391404" cy="4570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ts val="400"/>
              </a:spcBef>
            </a:pPr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La residencia </a:t>
            </a:r>
            <a:r>
              <a:rPr lang="es-MX" altLang="es-MX" sz="2800" b="1" dirty="0">
                <a:latin typeface="Calibri" panose="020F0502020204030204" pitchFamily="34" charset="0"/>
                <a:cs typeface="Calibri" panose="020F0502020204030204" pitchFamily="34" charset="0"/>
              </a:rPr>
              <a:t>podrá</a:t>
            </a:r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 dar apertura de bitácora </a:t>
            </a:r>
            <a:r>
              <a:rPr lang="es-MX" altLang="es-MX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por cada uno de los frentes o especialidad </a:t>
            </a:r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según sea el caso</a:t>
            </a:r>
            <a:r>
              <a:rPr lang="es-MX" altLang="es-MX" sz="2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</a:p>
          <a:p>
            <a:pPr algn="ctr" eaLnBrk="0" hangingPunct="0">
              <a:lnSpc>
                <a:spcPct val="100000"/>
              </a:lnSpc>
              <a:spcBef>
                <a:spcPts val="400"/>
              </a:spcBef>
            </a:pPr>
            <a:r>
              <a:rPr lang="es-MX" altLang="es-MX" sz="2600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“por ejemplo”</a:t>
            </a:r>
          </a:p>
        </p:txBody>
      </p: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16" name="AutoShape 24">
            <a:extLst>
              <a:ext uri="{FF2B5EF4-FFF2-40B4-BE49-F238E27FC236}">
                <a16:creationId xmlns:a16="http://schemas.microsoft.com/office/drawing/2014/main" id="{F27D2B91-29EB-40E2-BA1A-7E7D33384972}"/>
              </a:ext>
            </a:extLst>
          </p:cNvPr>
          <p:cNvSpPr>
            <a:spLocks noChangeArrowheads="1"/>
          </p:cNvSpPr>
          <p:nvPr/>
        </p:nvSpPr>
        <p:spPr bwMode="gray">
          <a:xfrm>
            <a:off x="483919" y="2703453"/>
            <a:ext cx="2864076" cy="4590520"/>
          </a:xfrm>
          <a:prstGeom prst="roundRect">
            <a:avLst>
              <a:gd name="adj" fmla="val 17509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28" name="Text Box 10">
            <a:extLst>
              <a:ext uri="{FF2B5EF4-FFF2-40B4-BE49-F238E27FC236}">
                <a16:creationId xmlns:a16="http://schemas.microsoft.com/office/drawing/2014/main" id="{31D13550-1B64-469A-A865-B007039DF742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09435" y="3016815"/>
            <a:ext cx="2458732" cy="3108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La residencia </a:t>
            </a:r>
            <a:r>
              <a:rPr lang="es-MX" altLang="es-MX" sz="2800" b="1" dirty="0">
                <a:latin typeface="Calibri" panose="020F0502020204030204" pitchFamily="34" charset="0"/>
                <a:cs typeface="Calibri" panose="020F0502020204030204" pitchFamily="34" charset="0"/>
              </a:rPr>
              <a:t>deberá</a:t>
            </a:r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 dar apertura de bitácora </a:t>
            </a:r>
            <a:r>
              <a:rPr lang="es-MX" altLang="es-MX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por cada contrato </a:t>
            </a:r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de obra o servicio.</a:t>
            </a:r>
            <a:endParaRPr lang="es-MX" altLang="es-MX" sz="2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9" name="AutoShape 24">
            <a:extLst>
              <a:ext uri="{FF2B5EF4-FFF2-40B4-BE49-F238E27FC236}">
                <a16:creationId xmlns:a16="http://schemas.microsoft.com/office/drawing/2014/main" id="{AC08ED8B-65C0-4660-8B95-186C8BF7F241}"/>
              </a:ext>
            </a:extLst>
          </p:cNvPr>
          <p:cNvSpPr>
            <a:spLocks noChangeArrowheads="1"/>
          </p:cNvSpPr>
          <p:nvPr/>
        </p:nvSpPr>
        <p:spPr bwMode="gray">
          <a:xfrm>
            <a:off x="3684900" y="2682394"/>
            <a:ext cx="2864076" cy="4621061"/>
          </a:xfrm>
          <a:prstGeom prst="roundRect">
            <a:avLst>
              <a:gd name="adj" fmla="val 17509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30" name="AutoShape 24">
            <a:extLst>
              <a:ext uri="{FF2B5EF4-FFF2-40B4-BE49-F238E27FC236}">
                <a16:creationId xmlns:a16="http://schemas.microsoft.com/office/drawing/2014/main" id="{1DC7AD6B-30DB-4336-80AC-17A8E25C8AD1}"/>
              </a:ext>
            </a:extLst>
          </p:cNvPr>
          <p:cNvSpPr>
            <a:spLocks noChangeArrowheads="1"/>
          </p:cNvSpPr>
          <p:nvPr/>
        </p:nvSpPr>
        <p:spPr bwMode="gray">
          <a:xfrm>
            <a:off x="6855794" y="2598573"/>
            <a:ext cx="2864076" cy="4704882"/>
          </a:xfrm>
          <a:prstGeom prst="roundRect">
            <a:avLst>
              <a:gd name="adj" fmla="val 17509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MX"/>
          </a:p>
        </p:txBody>
      </p:sp>
      <p:sp>
        <p:nvSpPr>
          <p:cNvPr id="31" name="Text Box 10">
            <a:extLst>
              <a:ext uri="{FF2B5EF4-FFF2-40B4-BE49-F238E27FC236}">
                <a16:creationId xmlns:a16="http://schemas.microsoft.com/office/drawing/2014/main" id="{CFD8B79B-8228-4328-B2B6-89BF0F11A0AD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3887572" y="2995747"/>
            <a:ext cx="2458732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La residencia </a:t>
            </a:r>
            <a:r>
              <a:rPr lang="es-MX" altLang="es-MX" sz="2800" b="1" dirty="0">
                <a:latin typeface="Calibri" panose="020F0502020204030204" pitchFamily="34" charset="0"/>
                <a:cs typeface="Calibri" panose="020F0502020204030204" pitchFamily="34" charset="0"/>
              </a:rPr>
              <a:t>deberá</a:t>
            </a:r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 dar apertura de bitácora </a:t>
            </a:r>
            <a:r>
              <a:rPr lang="es-MX" altLang="es-MX" sz="2800" u="sng" dirty="0">
                <a:latin typeface="Calibri" panose="020F0502020204030204" pitchFamily="34" charset="0"/>
                <a:cs typeface="Calibri" panose="020F0502020204030204" pitchFamily="34" charset="0"/>
              </a:rPr>
              <a:t>por cada Acuerdo  </a:t>
            </a:r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de Ejecución de obra por Administración Directa</a:t>
            </a:r>
            <a:endParaRPr lang="es-MX" altLang="es-MX" sz="2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974263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195918" y="3378817"/>
            <a:ext cx="9688788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3200" b="1" dirty="0">
                <a:latin typeface="Times New Roman" panose="02020603050405020304" pitchFamily="18" charset="0"/>
              </a:rPr>
              <a:t>Ejemplo Practico para elaboración notas </a:t>
            </a:r>
          </a:p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3200" b="1" dirty="0">
                <a:latin typeface="Times New Roman" panose="02020603050405020304" pitchFamily="18" charset="0"/>
              </a:rPr>
              <a:t>de Bitácora de Obra</a:t>
            </a:r>
          </a:p>
        </p:txBody>
      </p:sp>
      <p:grpSp>
        <p:nvGrpSpPr>
          <p:cNvPr id="35" name="Group 4"/>
          <p:cNvGrpSpPr>
            <a:grpSpLocks/>
          </p:cNvGrpSpPr>
          <p:nvPr/>
        </p:nvGrpSpPr>
        <p:grpSpPr bwMode="auto">
          <a:xfrm>
            <a:off x="791535" y="4277618"/>
            <a:ext cx="9289031" cy="4669462"/>
            <a:chOff x="121" y="610"/>
            <a:chExt cx="5444" cy="3228"/>
          </a:xfrm>
          <a:noFill/>
        </p:grpSpPr>
        <p:sp>
          <p:nvSpPr>
            <p:cNvPr id="36" name="AutoShape 5"/>
            <p:cNvSpPr>
              <a:spLocks noChangeArrowheads="1"/>
            </p:cNvSpPr>
            <p:nvPr/>
          </p:nvSpPr>
          <p:spPr bwMode="gray">
            <a:xfrm>
              <a:off x="121" y="610"/>
              <a:ext cx="5444" cy="2954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7" name="AutoShape 6"/>
            <p:cNvSpPr>
              <a:spLocks noChangeArrowheads="1"/>
            </p:cNvSpPr>
            <p:nvPr/>
          </p:nvSpPr>
          <p:spPr bwMode="gray">
            <a:xfrm>
              <a:off x="205" y="619"/>
              <a:ext cx="5281" cy="2899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 dirty="0"/>
            </a:p>
          </p:txBody>
        </p:sp>
        <p:sp>
          <p:nvSpPr>
            <p:cNvPr id="38" name="AutoShape 7"/>
            <p:cNvSpPr>
              <a:spLocks noChangeArrowheads="1"/>
            </p:cNvSpPr>
            <p:nvPr/>
          </p:nvSpPr>
          <p:spPr bwMode="gray">
            <a:xfrm>
              <a:off x="249" y="2752"/>
              <a:ext cx="5209" cy="73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9" name="AutoShape 8"/>
            <p:cNvSpPr>
              <a:spLocks noChangeArrowheads="1"/>
            </p:cNvSpPr>
            <p:nvPr/>
          </p:nvSpPr>
          <p:spPr bwMode="gray">
            <a:xfrm>
              <a:off x="249" y="641"/>
              <a:ext cx="5209" cy="73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40" name="AutoShape 9"/>
            <p:cNvSpPr>
              <a:spLocks noChangeArrowheads="1"/>
            </p:cNvSpPr>
            <p:nvPr/>
          </p:nvSpPr>
          <p:spPr bwMode="gray">
            <a:xfrm>
              <a:off x="249" y="3590"/>
              <a:ext cx="5209" cy="24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</p:spTree>
    <p:extLst>
      <p:ext uri="{BB962C8B-B14F-4D97-AF65-F5344CB8AC3E}">
        <p14:creationId xmlns:p14="http://schemas.microsoft.com/office/powerpoint/2010/main" val="965572326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Imagen 16">
            <a:extLst>
              <a:ext uri="{FF2B5EF4-FFF2-40B4-BE49-F238E27FC236}">
                <a16:creationId xmlns:a16="http://schemas.microsoft.com/office/drawing/2014/main" id="{7345A7EE-4C34-4460-9EF2-538D5D21B8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489" y="34333"/>
            <a:ext cx="4721598" cy="7417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24288" y="3203773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cxnSp>
        <p:nvCxnSpPr>
          <p:cNvPr id="6" name="Conector recto de flecha 5">
            <a:extLst>
              <a:ext uri="{FF2B5EF4-FFF2-40B4-BE49-F238E27FC236}">
                <a16:creationId xmlns:a16="http://schemas.microsoft.com/office/drawing/2014/main" id="{53F5F3B5-1935-4E3A-AEF7-BA117A1FEDCF}"/>
              </a:ext>
            </a:extLst>
          </p:cNvPr>
          <p:cNvCxnSpPr>
            <a:cxnSpLocks/>
          </p:cNvCxnSpPr>
          <p:nvPr/>
        </p:nvCxnSpPr>
        <p:spPr bwMode="auto">
          <a:xfrm flipH="1">
            <a:off x="5328344" y="611485"/>
            <a:ext cx="2952328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A44AA925-728E-4C55-93AC-58AC8A04C044}"/>
              </a:ext>
            </a:extLst>
          </p:cNvPr>
          <p:cNvCxnSpPr>
            <a:cxnSpLocks/>
          </p:cNvCxnSpPr>
          <p:nvPr/>
        </p:nvCxnSpPr>
        <p:spPr bwMode="auto">
          <a:xfrm>
            <a:off x="1384572" y="1043534"/>
            <a:ext cx="1078917" cy="213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FFB55BEC-DC92-4C96-970B-9C3504C5FC98}"/>
              </a:ext>
            </a:extLst>
          </p:cNvPr>
          <p:cNvCxnSpPr>
            <a:cxnSpLocks/>
          </p:cNvCxnSpPr>
          <p:nvPr/>
        </p:nvCxnSpPr>
        <p:spPr bwMode="auto">
          <a:xfrm>
            <a:off x="1527385" y="2411685"/>
            <a:ext cx="2576823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9" name="Conector recto de flecha 28">
            <a:extLst>
              <a:ext uri="{FF2B5EF4-FFF2-40B4-BE49-F238E27FC236}">
                <a16:creationId xmlns:a16="http://schemas.microsoft.com/office/drawing/2014/main" id="{F942D1D1-73A5-4025-A977-98A39B943C83}"/>
              </a:ext>
            </a:extLst>
          </p:cNvPr>
          <p:cNvCxnSpPr>
            <a:cxnSpLocks/>
          </p:cNvCxnSpPr>
          <p:nvPr/>
        </p:nvCxnSpPr>
        <p:spPr bwMode="auto">
          <a:xfrm>
            <a:off x="1384572" y="5063454"/>
            <a:ext cx="1431224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Conector recto de flecha 33">
            <a:extLst>
              <a:ext uri="{FF2B5EF4-FFF2-40B4-BE49-F238E27FC236}">
                <a16:creationId xmlns:a16="http://schemas.microsoft.com/office/drawing/2014/main" id="{9997D10E-3260-4CFC-9AB5-A19F3FFA3027}"/>
              </a:ext>
            </a:extLst>
          </p:cNvPr>
          <p:cNvCxnSpPr>
            <a:cxnSpLocks/>
          </p:cNvCxnSpPr>
          <p:nvPr/>
        </p:nvCxnSpPr>
        <p:spPr bwMode="auto">
          <a:xfrm flipH="1">
            <a:off x="6336456" y="5063454"/>
            <a:ext cx="162018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CuadroTexto 6">
            <a:extLst>
              <a:ext uri="{FF2B5EF4-FFF2-40B4-BE49-F238E27FC236}">
                <a16:creationId xmlns:a16="http://schemas.microsoft.com/office/drawing/2014/main" id="{25BA96DB-845A-4EC2-BA0A-172535DD6839}"/>
              </a:ext>
            </a:extLst>
          </p:cNvPr>
          <p:cNvSpPr txBox="1"/>
          <p:nvPr/>
        </p:nvSpPr>
        <p:spPr>
          <a:xfrm>
            <a:off x="8258284" y="496517"/>
            <a:ext cx="1966604" cy="229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Art. 123, Fracc. I, RLOPSRM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C5467375-4254-4587-9CF6-40AC441A714C}"/>
              </a:ext>
            </a:extLst>
          </p:cNvPr>
          <p:cNvSpPr txBox="1"/>
          <p:nvPr/>
        </p:nvSpPr>
        <p:spPr>
          <a:xfrm>
            <a:off x="192440" y="817766"/>
            <a:ext cx="1391487" cy="451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Art. 123, Fracc. I, </a:t>
            </a:r>
          </a:p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RLOPSRM</a:t>
            </a:r>
          </a:p>
        </p:txBody>
      </p:sp>
      <p:cxnSp>
        <p:nvCxnSpPr>
          <p:cNvPr id="25" name="Conector recto de flecha 24">
            <a:extLst>
              <a:ext uri="{FF2B5EF4-FFF2-40B4-BE49-F238E27FC236}">
                <a16:creationId xmlns:a16="http://schemas.microsoft.com/office/drawing/2014/main" id="{DAE7B0E6-2553-4D44-B79C-2891F20188CC}"/>
              </a:ext>
            </a:extLst>
          </p:cNvPr>
          <p:cNvCxnSpPr>
            <a:cxnSpLocks/>
          </p:cNvCxnSpPr>
          <p:nvPr/>
        </p:nvCxnSpPr>
        <p:spPr bwMode="auto">
          <a:xfrm>
            <a:off x="1439912" y="1043533"/>
            <a:ext cx="1023577" cy="36004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Conector recto de flecha 31">
            <a:extLst>
              <a:ext uri="{FF2B5EF4-FFF2-40B4-BE49-F238E27FC236}">
                <a16:creationId xmlns:a16="http://schemas.microsoft.com/office/drawing/2014/main" id="{536CF919-6B98-4AF2-92EE-EFF65B9522DA}"/>
              </a:ext>
            </a:extLst>
          </p:cNvPr>
          <p:cNvCxnSpPr>
            <a:cxnSpLocks/>
          </p:cNvCxnSpPr>
          <p:nvPr/>
        </p:nvCxnSpPr>
        <p:spPr bwMode="auto">
          <a:xfrm>
            <a:off x="1527385" y="2088430"/>
            <a:ext cx="936104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5" name="CuadroTexto 34">
            <a:extLst>
              <a:ext uri="{FF2B5EF4-FFF2-40B4-BE49-F238E27FC236}">
                <a16:creationId xmlns:a16="http://schemas.microsoft.com/office/drawing/2014/main" id="{391D2ED5-1E5E-45FF-B483-6CFD5177229C}"/>
              </a:ext>
            </a:extLst>
          </p:cNvPr>
          <p:cNvSpPr txBox="1"/>
          <p:nvPr/>
        </p:nvSpPr>
        <p:spPr>
          <a:xfrm>
            <a:off x="192439" y="1973462"/>
            <a:ext cx="1391487" cy="229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Dato Importante</a:t>
            </a: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20260803-3317-4174-8D7E-D03579F47577}"/>
              </a:ext>
            </a:extLst>
          </p:cNvPr>
          <p:cNvSpPr txBox="1"/>
          <p:nvPr/>
        </p:nvSpPr>
        <p:spPr>
          <a:xfrm>
            <a:off x="192439" y="2312190"/>
            <a:ext cx="1391487" cy="229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Dato Importante</a:t>
            </a:r>
          </a:p>
        </p:txBody>
      </p:sp>
      <p:cxnSp>
        <p:nvCxnSpPr>
          <p:cNvPr id="39" name="Conector recto de flecha 38">
            <a:extLst>
              <a:ext uri="{FF2B5EF4-FFF2-40B4-BE49-F238E27FC236}">
                <a16:creationId xmlns:a16="http://schemas.microsoft.com/office/drawing/2014/main" id="{C80726EB-0A55-4EDD-B94A-E4327168071C}"/>
              </a:ext>
            </a:extLst>
          </p:cNvPr>
          <p:cNvCxnSpPr>
            <a:cxnSpLocks/>
          </p:cNvCxnSpPr>
          <p:nvPr/>
        </p:nvCxnSpPr>
        <p:spPr bwMode="auto">
          <a:xfrm>
            <a:off x="1384572" y="7020197"/>
            <a:ext cx="1089186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Conector recto de flecha 39">
            <a:extLst>
              <a:ext uri="{FF2B5EF4-FFF2-40B4-BE49-F238E27FC236}">
                <a16:creationId xmlns:a16="http://schemas.microsoft.com/office/drawing/2014/main" id="{7500E1EE-3242-473C-A474-62E8D9ED7C7E}"/>
              </a:ext>
            </a:extLst>
          </p:cNvPr>
          <p:cNvCxnSpPr>
            <a:cxnSpLocks/>
          </p:cNvCxnSpPr>
          <p:nvPr/>
        </p:nvCxnSpPr>
        <p:spPr bwMode="auto">
          <a:xfrm flipH="1">
            <a:off x="6804508" y="7020197"/>
            <a:ext cx="126014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Conector recto de flecha 46">
            <a:extLst>
              <a:ext uri="{FF2B5EF4-FFF2-40B4-BE49-F238E27FC236}">
                <a16:creationId xmlns:a16="http://schemas.microsoft.com/office/drawing/2014/main" id="{56E79B36-B8B2-43AB-9132-1710AB93D2DF}"/>
              </a:ext>
            </a:extLst>
          </p:cNvPr>
          <p:cNvCxnSpPr>
            <a:cxnSpLocks/>
            <a:stCxn id="35" idx="3"/>
          </p:cNvCxnSpPr>
          <p:nvPr/>
        </p:nvCxnSpPr>
        <p:spPr bwMode="auto">
          <a:xfrm flipV="1">
            <a:off x="1583926" y="1890160"/>
            <a:ext cx="841555" cy="19827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0" name="CuadroTexto 49">
            <a:extLst>
              <a:ext uri="{FF2B5EF4-FFF2-40B4-BE49-F238E27FC236}">
                <a16:creationId xmlns:a16="http://schemas.microsoft.com/office/drawing/2014/main" id="{E269ED60-164C-4FB8-A015-B0ABD3D1A5EE}"/>
              </a:ext>
            </a:extLst>
          </p:cNvPr>
          <p:cNvSpPr txBox="1"/>
          <p:nvPr/>
        </p:nvSpPr>
        <p:spPr>
          <a:xfrm>
            <a:off x="167163" y="4948486"/>
            <a:ext cx="1391487" cy="451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Art. 123, Fracc. III, </a:t>
            </a:r>
          </a:p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RLOPSRM</a:t>
            </a:r>
          </a:p>
        </p:txBody>
      </p:sp>
      <p:sp>
        <p:nvSpPr>
          <p:cNvPr id="51" name="CuadroTexto 50">
            <a:extLst>
              <a:ext uri="{FF2B5EF4-FFF2-40B4-BE49-F238E27FC236}">
                <a16:creationId xmlns:a16="http://schemas.microsoft.com/office/drawing/2014/main" id="{7957ECA3-D46E-4BBD-BA81-23BCD6450943}"/>
              </a:ext>
            </a:extLst>
          </p:cNvPr>
          <p:cNvSpPr txBox="1"/>
          <p:nvPr/>
        </p:nvSpPr>
        <p:spPr>
          <a:xfrm>
            <a:off x="155578" y="6905229"/>
            <a:ext cx="1391487" cy="451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Art. 123, Fracc. III, </a:t>
            </a:r>
          </a:p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RLOPSRM</a:t>
            </a:r>
          </a:p>
        </p:txBody>
      </p:sp>
      <p:sp>
        <p:nvSpPr>
          <p:cNvPr id="52" name="CuadroTexto 51">
            <a:extLst>
              <a:ext uri="{FF2B5EF4-FFF2-40B4-BE49-F238E27FC236}">
                <a16:creationId xmlns:a16="http://schemas.microsoft.com/office/drawing/2014/main" id="{7099DB58-AD20-4FBF-A324-C4B5997A40D5}"/>
              </a:ext>
            </a:extLst>
          </p:cNvPr>
          <p:cNvSpPr txBox="1"/>
          <p:nvPr/>
        </p:nvSpPr>
        <p:spPr>
          <a:xfrm>
            <a:off x="7950478" y="4948486"/>
            <a:ext cx="1391487" cy="451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Art. 123, Fracc. III, </a:t>
            </a:r>
          </a:p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RLOPSRM</a:t>
            </a:r>
          </a:p>
        </p:txBody>
      </p:sp>
      <p:sp>
        <p:nvSpPr>
          <p:cNvPr id="53" name="CuadroTexto 52">
            <a:extLst>
              <a:ext uri="{FF2B5EF4-FFF2-40B4-BE49-F238E27FC236}">
                <a16:creationId xmlns:a16="http://schemas.microsoft.com/office/drawing/2014/main" id="{96A80928-1BF2-4B88-9E9F-A72D86AAAE97}"/>
              </a:ext>
            </a:extLst>
          </p:cNvPr>
          <p:cNvSpPr txBox="1"/>
          <p:nvPr/>
        </p:nvSpPr>
        <p:spPr>
          <a:xfrm>
            <a:off x="8038978" y="6905229"/>
            <a:ext cx="1391487" cy="451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Art. 123, Fracc. III, </a:t>
            </a:r>
          </a:p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RLOPSRM</a:t>
            </a:r>
          </a:p>
        </p:txBody>
      </p:sp>
    </p:spTree>
    <p:extLst>
      <p:ext uri="{BB962C8B-B14F-4D97-AF65-F5344CB8AC3E}">
        <p14:creationId xmlns:p14="http://schemas.microsoft.com/office/powerpoint/2010/main" val="21171371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0" grpId="0"/>
      <p:bldP spid="35" grpId="0"/>
      <p:bldP spid="36" grpId="0"/>
      <p:bldP spid="50" grpId="0"/>
      <p:bldP spid="51" grpId="0"/>
      <p:bldP spid="52" grpId="0"/>
      <p:bldP spid="5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>
            <a:extLst>
              <a:ext uri="{FF2B5EF4-FFF2-40B4-BE49-F238E27FC236}">
                <a16:creationId xmlns:a16="http://schemas.microsoft.com/office/drawing/2014/main" id="{0AD3ACD0-6A2C-4C66-A514-7B137B1BC5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5093" y="119735"/>
            <a:ext cx="4593482" cy="7439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24288" y="3203773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A2C4BCD7-4E79-4CE4-97F4-98F39BEE75DE}"/>
              </a:ext>
            </a:extLst>
          </p:cNvPr>
          <p:cNvCxnSpPr>
            <a:cxnSpLocks/>
          </p:cNvCxnSpPr>
          <p:nvPr/>
        </p:nvCxnSpPr>
        <p:spPr bwMode="auto">
          <a:xfrm>
            <a:off x="1730648" y="952220"/>
            <a:ext cx="1074445" cy="23453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A87C2AE3-FAC1-4376-BBC1-DF129A2C52B0}"/>
              </a:ext>
            </a:extLst>
          </p:cNvPr>
          <p:cNvCxnSpPr>
            <a:cxnSpLocks/>
          </p:cNvCxnSpPr>
          <p:nvPr/>
        </p:nvCxnSpPr>
        <p:spPr bwMode="auto">
          <a:xfrm>
            <a:off x="1367904" y="1835621"/>
            <a:ext cx="1610568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5B0E6840-87A4-4D74-8E45-570BA864ADF1}"/>
              </a:ext>
            </a:extLst>
          </p:cNvPr>
          <p:cNvCxnSpPr/>
          <p:nvPr/>
        </p:nvCxnSpPr>
        <p:spPr bwMode="auto">
          <a:xfrm>
            <a:off x="5382349" y="1955145"/>
            <a:ext cx="1440160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3" name="Conector recto 22">
            <a:extLst>
              <a:ext uri="{FF2B5EF4-FFF2-40B4-BE49-F238E27FC236}">
                <a16:creationId xmlns:a16="http://schemas.microsoft.com/office/drawing/2014/main" id="{49747D71-BE3E-4BE6-9579-A82E2AFA2ABF}"/>
              </a:ext>
            </a:extLst>
          </p:cNvPr>
          <p:cNvCxnSpPr/>
          <p:nvPr/>
        </p:nvCxnSpPr>
        <p:spPr bwMode="auto">
          <a:xfrm>
            <a:off x="4258665" y="2107566"/>
            <a:ext cx="2707860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5" name="Conector recto 24">
            <a:extLst>
              <a:ext uri="{FF2B5EF4-FFF2-40B4-BE49-F238E27FC236}">
                <a16:creationId xmlns:a16="http://schemas.microsoft.com/office/drawing/2014/main" id="{F1E6B344-6CC4-4201-9B2B-F5364EE14A02}"/>
              </a:ext>
            </a:extLst>
          </p:cNvPr>
          <p:cNvCxnSpPr/>
          <p:nvPr/>
        </p:nvCxnSpPr>
        <p:spPr bwMode="auto">
          <a:xfrm>
            <a:off x="4140211" y="3203773"/>
            <a:ext cx="1839840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id="{759F4C04-2CE0-4E8C-84E1-A19B2667B3A5}"/>
              </a:ext>
            </a:extLst>
          </p:cNvPr>
          <p:cNvCxnSpPr/>
          <p:nvPr/>
        </p:nvCxnSpPr>
        <p:spPr bwMode="auto">
          <a:xfrm>
            <a:off x="4662269" y="3563813"/>
            <a:ext cx="2736306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8" name="Conector recto 27">
            <a:extLst>
              <a:ext uri="{FF2B5EF4-FFF2-40B4-BE49-F238E27FC236}">
                <a16:creationId xmlns:a16="http://schemas.microsoft.com/office/drawing/2014/main" id="{73B593BD-A17E-4DD9-BCD6-295FC9B7CA97}"/>
              </a:ext>
            </a:extLst>
          </p:cNvPr>
          <p:cNvCxnSpPr/>
          <p:nvPr/>
        </p:nvCxnSpPr>
        <p:spPr bwMode="auto">
          <a:xfrm>
            <a:off x="5980051" y="2555701"/>
            <a:ext cx="1328512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9" name="Conector recto 28">
            <a:extLst>
              <a:ext uri="{FF2B5EF4-FFF2-40B4-BE49-F238E27FC236}">
                <a16:creationId xmlns:a16="http://schemas.microsoft.com/office/drawing/2014/main" id="{A3AC02F5-4F70-454D-9B59-B3382EB866A9}"/>
              </a:ext>
            </a:extLst>
          </p:cNvPr>
          <p:cNvCxnSpPr/>
          <p:nvPr/>
        </p:nvCxnSpPr>
        <p:spPr bwMode="auto">
          <a:xfrm>
            <a:off x="4164082" y="5585441"/>
            <a:ext cx="1448513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0" name="Conector recto 29">
            <a:extLst>
              <a:ext uri="{FF2B5EF4-FFF2-40B4-BE49-F238E27FC236}">
                <a16:creationId xmlns:a16="http://schemas.microsoft.com/office/drawing/2014/main" id="{19F31D41-7024-4795-88C1-B3AE0A4B01F3}"/>
              </a:ext>
            </a:extLst>
          </p:cNvPr>
          <p:cNvCxnSpPr/>
          <p:nvPr/>
        </p:nvCxnSpPr>
        <p:spPr bwMode="auto">
          <a:xfrm>
            <a:off x="5040312" y="4643933"/>
            <a:ext cx="2268251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34" name="Conector recto 33">
            <a:extLst>
              <a:ext uri="{FF2B5EF4-FFF2-40B4-BE49-F238E27FC236}">
                <a16:creationId xmlns:a16="http://schemas.microsoft.com/office/drawing/2014/main" id="{C5B9FF62-3EEA-4802-9467-131FA0FCABF2}"/>
              </a:ext>
            </a:extLst>
          </p:cNvPr>
          <p:cNvCxnSpPr/>
          <p:nvPr/>
        </p:nvCxnSpPr>
        <p:spPr bwMode="auto">
          <a:xfrm>
            <a:off x="5612595" y="2915741"/>
            <a:ext cx="291813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1" name="Conector recto 40">
            <a:extLst>
              <a:ext uri="{FF2B5EF4-FFF2-40B4-BE49-F238E27FC236}">
                <a16:creationId xmlns:a16="http://schemas.microsoft.com/office/drawing/2014/main" id="{EDAEBCC4-17AB-460D-8EDD-9D4C839650E4}"/>
              </a:ext>
            </a:extLst>
          </p:cNvPr>
          <p:cNvCxnSpPr/>
          <p:nvPr/>
        </p:nvCxnSpPr>
        <p:spPr bwMode="auto">
          <a:xfrm>
            <a:off x="6273447" y="4787949"/>
            <a:ext cx="1098124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2" name="Conector recto 41">
            <a:extLst>
              <a:ext uri="{FF2B5EF4-FFF2-40B4-BE49-F238E27FC236}">
                <a16:creationId xmlns:a16="http://schemas.microsoft.com/office/drawing/2014/main" id="{0610C53C-0C49-4F4D-A766-67A275E8D88C}"/>
              </a:ext>
            </a:extLst>
          </p:cNvPr>
          <p:cNvCxnSpPr/>
          <p:nvPr/>
        </p:nvCxnSpPr>
        <p:spPr bwMode="auto">
          <a:xfrm>
            <a:off x="4258665" y="5003973"/>
            <a:ext cx="853654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3" name="Conector recto 42">
            <a:extLst>
              <a:ext uri="{FF2B5EF4-FFF2-40B4-BE49-F238E27FC236}">
                <a16:creationId xmlns:a16="http://schemas.microsoft.com/office/drawing/2014/main" id="{67C575C7-4337-450B-8243-0BF46874068F}"/>
              </a:ext>
            </a:extLst>
          </p:cNvPr>
          <p:cNvCxnSpPr/>
          <p:nvPr/>
        </p:nvCxnSpPr>
        <p:spPr bwMode="auto">
          <a:xfrm>
            <a:off x="4953936" y="5147989"/>
            <a:ext cx="2417635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5" name="Conector recto 44">
            <a:extLst>
              <a:ext uri="{FF2B5EF4-FFF2-40B4-BE49-F238E27FC236}">
                <a16:creationId xmlns:a16="http://schemas.microsoft.com/office/drawing/2014/main" id="{B67F217F-B377-406A-BC50-E42715BFE2C7}"/>
              </a:ext>
            </a:extLst>
          </p:cNvPr>
          <p:cNvCxnSpPr/>
          <p:nvPr/>
        </p:nvCxnSpPr>
        <p:spPr bwMode="auto">
          <a:xfrm>
            <a:off x="4953936" y="5436021"/>
            <a:ext cx="2417635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48" name="Conector recto 47">
            <a:extLst>
              <a:ext uri="{FF2B5EF4-FFF2-40B4-BE49-F238E27FC236}">
                <a16:creationId xmlns:a16="http://schemas.microsoft.com/office/drawing/2014/main" id="{24FCA004-3620-4B56-9A24-1E8AC65CF93B}"/>
              </a:ext>
            </a:extLst>
          </p:cNvPr>
          <p:cNvCxnSpPr/>
          <p:nvPr/>
        </p:nvCxnSpPr>
        <p:spPr bwMode="auto">
          <a:xfrm>
            <a:off x="4140211" y="5940077"/>
            <a:ext cx="1764197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0" name="Conector recto de flecha 49">
            <a:extLst>
              <a:ext uri="{FF2B5EF4-FFF2-40B4-BE49-F238E27FC236}">
                <a16:creationId xmlns:a16="http://schemas.microsoft.com/office/drawing/2014/main" id="{8EA90748-5938-4DF8-AD50-3107E48B2CE5}"/>
              </a:ext>
            </a:extLst>
          </p:cNvPr>
          <p:cNvCxnSpPr>
            <a:cxnSpLocks/>
          </p:cNvCxnSpPr>
          <p:nvPr/>
        </p:nvCxnSpPr>
        <p:spPr bwMode="auto">
          <a:xfrm>
            <a:off x="1730648" y="6516141"/>
            <a:ext cx="2359595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CuadroTexto 23">
            <a:extLst>
              <a:ext uri="{FF2B5EF4-FFF2-40B4-BE49-F238E27FC236}">
                <a16:creationId xmlns:a16="http://schemas.microsoft.com/office/drawing/2014/main" id="{92DBF223-9362-42DB-89DE-853160E6B3C4}"/>
              </a:ext>
            </a:extLst>
          </p:cNvPr>
          <p:cNvSpPr txBox="1"/>
          <p:nvPr/>
        </p:nvSpPr>
        <p:spPr>
          <a:xfrm>
            <a:off x="8114021" y="1840178"/>
            <a:ext cx="1966604" cy="229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Art. 123, Fracc. III, RLOPSRM</a:t>
            </a:r>
          </a:p>
        </p:txBody>
      </p:sp>
      <p:cxnSp>
        <p:nvCxnSpPr>
          <p:cNvPr id="27" name="Conector recto de flecha 26">
            <a:extLst>
              <a:ext uri="{FF2B5EF4-FFF2-40B4-BE49-F238E27FC236}">
                <a16:creationId xmlns:a16="http://schemas.microsoft.com/office/drawing/2014/main" id="{A33AAA37-5D92-4065-82AE-8E4137FF8240}"/>
              </a:ext>
            </a:extLst>
          </p:cNvPr>
          <p:cNvCxnSpPr>
            <a:cxnSpLocks/>
          </p:cNvCxnSpPr>
          <p:nvPr/>
        </p:nvCxnSpPr>
        <p:spPr bwMode="auto">
          <a:xfrm>
            <a:off x="1730648" y="952220"/>
            <a:ext cx="1078917" cy="213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1" name="CuadroTexto 30">
            <a:extLst>
              <a:ext uri="{FF2B5EF4-FFF2-40B4-BE49-F238E27FC236}">
                <a16:creationId xmlns:a16="http://schemas.microsoft.com/office/drawing/2014/main" id="{6F3BD4F1-57B9-4BB2-80CF-22DEC679759C}"/>
              </a:ext>
            </a:extLst>
          </p:cNvPr>
          <p:cNvSpPr txBox="1"/>
          <p:nvPr/>
        </p:nvSpPr>
        <p:spPr>
          <a:xfrm>
            <a:off x="538516" y="726452"/>
            <a:ext cx="1391487" cy="451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Art. 123, Fracc. I, </a:t>
            </a:r>
          </a:p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RLOPSRM</a:t>
            </a: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15984D4F-CAAD-4DD1-A786-937D00E94809}"/>
              </a:ext>
            </a:extLst>
          </p:cNvPr>
          <p:cNvSpPr txBox="1"/>
          <p:nvPr/>
        </p:nvSpPr>
        <p:spPr>
          <a:xfrm>
            <a:off x="495044" y="1540562"/>
            <a:ext cx="1391487" cy="451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Art. 123, Fracc. V, </a:t>
            </a:r>
          </a:p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RLOPSRM</a:t>
            </a: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39C15993-9AB1-4A0D-A844-0141F0A10973}"/>
              </a:ext>
            </a:extLst>
          </p:cNvPr>
          <p:cNvSpPr txBox="1"/>
          <p:nvPr/>
        </p:nvSpPr>
        <p:spPr>
          <a:xfrm>
            <a:off x="7818591" y="1605686"/>
            <a:ext cx="2557463" cy="229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b="1" dirty="0">
                <a:latin typeface="Calibri" panose="020F0502020204030204" pitchFamily="34" charset="0"/>
                <a:cs typeface="Calibri" panose="020F0502020204030204" pitchFamily="34" charset="0"/>
              </a:rPr>
              <a:t>NOTA DE APERTURA DE BITACORA</a:t>
            </a:r>
          </a:p>
        </p:txBody>
      </p: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B42CC1A0-B183-4079-89C2-89651B91CF6B}"/>
              </a:ext>
            </a:extLst>
          </p:cNvPr>
          <p:cNvCxnSpPr>
            <a:cxnSpLocks/>
            <a:stCxn id="35" idx="1"/>
          </p:cNvCxnSpPr>
          <p:nvPr/>
        </p:nvCxnSpPr>
        <p:spPr bwMode="auto">
          <a:xfrm flipH="1">
            <a:off x="7398575" y="1720654"/>
            <a:ext cx="420016" cy="145217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Conector recto 39">
            <a:extLst>
              <a:ext uri="{FF2B5EF4-FFF2-40B4-BE49-F238E27FC236}">
                <a16:creationId xmlns:a16="http://schemas.microsoft.com/office/drawing/2014/main" id="{BA1C2F0E-1048-4F27-AEC6-A45D617E9789}"/>
              </a:ext>
            </a:extLst>
          </p:cNvPr>
          <p:cNvCxnSpPr/>
          <p:nvPr/>
        </p:nvCxnSpPr>
        <p:spPr bwMode="auto">
          <a:xfrm>
            <a:off x="4140211" y="3707829"/>
            <a:ext cx="3258364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4" name="Conector recto 53">
            <a:extLst>
              <a:ext uri="{FF2B5EF4-FFF2-40B4-BE49-F238E27FC236}">
                <a16:creationId xmlns:a16="http://schemas.microsoft.com/office/drawing/2014/main" id="{906589EF-959C-4062-8EA6-B7D15763AA9E}"/>
              </a:ext>
            </a:extLst>
          </p:cNvPr>
          <p:cNvCxnSpPr/>
          <p:nvPr/>
        </p:nvCxnSpPr>
        <p:spPr bwMode="auto">
          <a:xfrm>
            <a:off x="6349824" y="5796061"/>
            <a:ext cx="1048751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7" name="Conector recto de flecha 56">
            <a:extLst>
              <a:ext uri="{FF2B5EF4-FFF2-40B4-BE49-F238E27FC236}">
                <a16:creationId xmlns:a16="http://schemas.microsoft.com/office/drawing/2014/main" id="{084D31A0-9985-4200-A35E-1FDFFEA9D0A8}"/>
              </a:ext>
            </a:extLst>
          </p:cNvPr>
          <p:cNvCxnSpPr>
            <a:cxnSpLocks/>
            <a:stCxn id="60" idx="1"/>
          </p:cNvCxnSpPr>
          <p:nvPr/>
        </p:nvCxnSpPr>
        <p:spPr bwMode="auto">
          <a:xfrm flipH="1">
            <a:off x="6349824" y="6569681"/>
            <a:ext cx="1764197" cy="43821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0" name="CuadroTexto 59">
            <a:extLst>
              <a:ext uri="{FF2B5EF4-FFF2-40B4-BE49-F238E27FC236}">
                <a16:creationId xmlns:a16="http://schemas.microsoft.com/office/drawing/2014/main" id="{B0FA8CC3-B22E-48C9-8016-1E105A9ED107}"/>
              </a:ext>
            </a:extLst>
          </p:cNvPr>
          <p:cNvSpPr txBox="1"/>
          <p:nvPr/>
        </p:nvSpPr>
        <p:spPr>
          <a:xfrm>
            <a:off x="8114021" y="6454713"/>
            <a:ext cx="1966604" cy="229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Art. 123, Fracc. IX, RLOPSRM</a:t>
            </a:r>
          </a:p>
        </p:txBody>
      </p:sp>
      <p:sp>
        <p:nvSpPr>
          <p:cNvPr id="65" name="CuadroTexto 64">
            <a:extLst>
              <a:ext uri="{FF2B5EF4-FFF2-40B4-BE49-F238E27FC236}">
                <a16:creationId xmlns:a16="http://schemas.microsoft.com/office/drawing/2014/main" id="{AA1605AC-C768-41C7-A590-A966E4DDEE8D}"/>
              </a:ext>
            </a:extLst>
          </p:cNvPr>
          <p:cNvSpPr txBox="1"/>
          <p:nvPr/>
        </p:nvSpPr>
        <p:spPr>
          <a:xfrm>
            <a:off x="838489" y="6193792"/>
            <a:ext cx="1966604" cy="451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Art. 123, Fracc. III,</a:t>
            </a:r>
          </a:p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 RLOPSRM</a:t>
            </a:r>
          </a:p>
        </p:txBody>
      </p:sp>
    </p:spTree>
    <p:extLst>
      <p:ext uri="{BB962C8B-B14F-4D97-AF65-F5344CB8AC3E}">
        <p14:creationId xmlns:p14="http://schemas.microsoft.com/office/powerpoint/2010/main" val="63413935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31" grpId="0"/>
      <p:bldP spid="33" grpId="0"/>
      <p:bldP spid="35" grpId="0"/>
      <p:bldP spid="60" grpId="0"/>
      <p:bldP spid="6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8F50617A-C045-42C7-BB39-1DFEC688FC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8065" y="26494"/>
            <a:ext cx="4362301" cy="7211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24288" y="3203773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cxnSp>
        <p:nvCxnSpPr>
          <p:cNvPr id="12" name="Conector recto de flecha 11">
            <a:extLst>
              <a:ext uri="{FF2B5EF4-FFF2-40B4-BE49-F238E27FC236}">
                <a16:creationId xmlns:a16="http://schemas.microsoft.com/office/drawing/2014/main" id="{8E33325C-D18D-4143-86D6-2089CE8B476D}"/>
              </a:ext>
            </a:extLst>
          </p:cNvPr>
          <p:cNvCxnSpPr>
            <a:cxnSpLocks/>
          </p:cNvCxnSpPr>
          <p:nvPr/>
        </p:nvCxnSpPr>
        <p:spPr bwMode="auto">
          <a:xfrm>
            <a:off x="1729148" y="1896820"/>
            <a:ext cx="1222932" cy="213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ACB0FC0B-D8D7-47C0-806E-882EE81CD471}"/>
              </a:ext>
            </a:extLst>
          </p:cNvPr>
          <p:cNvCxnSpPr/>
          <p:nvPr/>
        </p:nvCxnSpPr>
        <p:spPr bwMode="auto">
          <a:xfrm>
            <a:off x="4097106" y="1746552"/>
            <a:ext cx="3073260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8" name="Conector recto 17">
            <a:extLst>
              <a:ext uri="{FF2B5EF4-FFF2-40B4-BE49-F238E27FC236}">
                <a16:creationId xmlns:a16="http://schemas.microsoft.com/office/drawing/2014/main" id="{D06308FE-7D2A-4967-9730-155DB3012349}"/>
              </a:ext>
            </a:extLst>
          </p:cNvPr>
          <p:cNvCxnSpPr/>
          <p:nvPr/>
        </p:nvCxnSpPr>
        <p:spPr bwMode="auto">
          <a:xfrm>
            <a:off x="4097106" y="1898952"/>
            <a:ext cx="439150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2" name="Conector recto 21">
            <a:extLst>
              <a:ext uri="{FF2B5EF4-FFF2-40B4-BE49-F238E27FC236}">
                <a16:creationId xmlns:a16="http://schemas.microsoft.com/office/drawing/2014/main" id="{F1CB66D8-8977-4C64-9889-D906310486CA}"/>
              </a:ext>
            </a:extLst>
          </p:cNvPr>
          <p:cNvCxnSpPr/>
          <p:nvPr/>
        </p:nvCxnSpPr>
        <p:spPr bwMode="auto">
          <a:xfrm>
            <a:off x="4097106" y="6444133"/>
            <a:ext cx="3073260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CuadroTexto 9">
            <a:extLst>
              <a:ext uri="{FF2B5EF4-FFF2-40B4-BE49-F238E27FC236}">
                <a16:creationId xmlns:a16="http://schemas.microsoft.com/office/drawing/2014/main" id="{C2F6363A-48DE-445C-98B7-57641247E8BA}"/>
              </a:ext>
            </a:extLst>
          </p:cNvPr>
          <p:cNvSpPr txBox="1"/>
          <p:nvPr/>
        </p:nvSpPr>
        <p:spPr>
          <a:xfrm>
            <a:off x="857491" y="1592945"/>
            <a:ext cx="1306053" cy="451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Art. 123, Fracc. V,</a:t>
            </a:r>
          </a:p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 RLOPSRM</a:t>
            </a:r>
          </a:p>
        </p:txBody>
      </p:sp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E23BB60E-7B32-4231-8ABC-713B8055C4EE}"/>
              </a:ext>
            </a:extLst>
          </p:cNvPr>
          <p:cNvCxnSpPr>
            <a:cxnSpLocks/>
          </p:cNvCxnSpPr>
          <p:nvPr/>
        </p:nvCxnSpPr>
        <p:spPr bwMode="auto">
          <a:xfrm>
            <a:off x="1729148" y="852137"/>
            <a:ext cx="1074445" cy="23453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EC3C6142-38A5-48BA-BD64-BC0E26158F0F}"/>
              </a:ext>
            </a:extLst>
          </p:cNvPr>
          <p:cNvCxnSpPr>
            <a:cxnSpLocks/>
          </p:cNvCxnSpPr>
          <p:nvPr/>
        </p:nvCxnSpPr>
        <p:spPr bwMode="auto">
          <a:xfrm>
            <a:off x="1729148" y="852137"/>
            <a:ext cx="1078917" cy="213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CuadroTexto 15">
            <a:extLst>
              <a:ext uri="{FF2B5EF4-FFF2-40B4-BE49-F238E27FC236}">
                <a16:creationId xmlns:a16="http://schemas.microsoft.com/office/drawing/2014/main" id="{2B4447B4-6CB8-4991-99A0-73C0B31E5A4E}"/>
              </a:ext>
            </a:extLst>
          </p:cNvPr>
          <p:cNvSpPr txBox="1"/>
          <p:nvPr/>
        </p:nvSpPr>
        <p:spPr>
          <a:xfrm>
            <a:off x="537016" y="626369"/>
            <a:ext cx="1391487" cy="451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Art. 123, Fracc. I, </a:t>
            </a:r>
          </a:p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RLOPSRM</a:t>
            </a:r>
          </a:p>
        </p:txBody>
      </p:sp>
      <p:cxnSp>
        <p:nvCxnSpPr>
          <p:cNvPr id="17" name="Conector recto 16">
            <a:extLst>
              <a:ext uri="{FF2B5EF4-FFF2-40B4-BE49-F238E27FC236}">
                <a16:creationId xmlns:a16="http://schemas.microsoft.com/office/drawing/2014/main" id="{3D7D5F7E-4703-467D-976D-CDE98C757A65}"/>
              </a:ext>
            </a:extLst>
          </p:cNvPr>
          <p:cNvCxnSpPr/>
          <p:nvPr/>
        </p:nvCxnSpPr>
        <p:spPr bwMode="auto">
          <a:xfrm>
            <a:off x="4536256" y="2339677"/>
            <a:ext cx="792088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0" name="Conector recto de flecha 19">
            <a:extLst>
              <a:ext uri="{FF2B5EF4-FFF2-40B4-BE49-F238E27FC236}">
                <a16:creationId xmlns:a16="http://schemas.microsoft.com/office/drawing/2014/main" id="{D1C6AABA-BB5D-4819-88C0-BD6B858A1748}"/>
              </a:ext>
            </a:extLst>
          </p:cNvPr>
          <p:cNvCxnSpPr>
            <a:cxnSpLocks/>
            <a:stCxn id="21" idx="1"/>
          </p:cNvCxnSpPr>
          <p:nvPr/>
        </p:nvCxnSpPr>
        <p:spPr bwMode="auto">
          <a:xfrm flipH="1">
            <a:off x="5253351" y="5874898"/>
            <a:ext cx="2743692" cy="45305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CuadroTexto 20">
            <a:extLst>
              <a:ext uri="{FF2B5EF4-FFF2-40B4-BE49-F238E27FC236}">
                <a16:creationId xmlns:a16="http://schemas.microsoft.com/office/drawing/2014/main" id="{A8B9F6A5-2926-4330-9BE3-412123021659}"/>
              </a:ext>
            </a:extLst>
          </p:cNvPr>
          <p:cNvSpPr txBox="1"/>
          <p:nvPr/>
        </p:nvSpPr>
        <p:spPr>
          <a:xfrm>
            <a:off x="7997043" y="5649131"/>
            <a:ext cx="1576787" cy="451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Art. 123, Fracc. VII,</a:t>
            </a:r>
          </a:p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 RLOPSRM</a:t>
            </a:r>
          </a:p>
        </p:txBody>
      </p:sp>
      <p:cxnSp>
        <p:nvCxnSpPr>
          <p:cNvPr id="25" name="Conector recto 24">
            <a:extLst>
              <a:ext uri="{FF2B5EF4-FFF2-40B4-BE49-F238E27FC236}">
                <a16:creationId xmlns:a16="http://schemas.microsoft.com/office/drawing/2014/main" id="{CD9A32F3-3974-4100-960E-1495A85CE221}"/>
              </a:ext>
            </a:extLst>
          </p:cNvPr>
          <p:cNvCxnSpPr/>
          <p:nvPr/>
        </p:nvCxnSpPr>
        <p:spPr bwMode="auto">
          <a:xfrm>
            <a:off x="4097106" y="3995861"/>
            <a:ext cx="3073260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6" name="Conector recto 25">
            <a:extLst>
              <a:ext uri="{FF2B5EF4-FFF2-40B4-BE49-F238E27FC236}">
                <a16:creationId xmlns:a16="http://schemas.microsoft.com/office/drawing/2014/main" id="{2634E567-3EB5-4667-8D03-BEFB117CE215}"/>
              </a:ext>
            </a:extLst>
          </p:cNvPr>
          <p:cNvCxnSpPr/>
          <p:nvPr/>
        </p:nvCxnSpPr>
        <p:spPr bwMode="auto">
          <a:xfrm>
            <a:off x="4097106" y="4139877"/>
            <a:ext cx="2023326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CDC3ED86-7BBE-4D85-AA77-B68BDE7AAF31}"/>
              </a:ext>
            </a:extLst>
          </p:cNvPr>
          <p:cNvCxnSpPr>
            <a:cxnSpLocks/>
            <a:stCxn id="29" idx="1"/>
          </p:cNvCxnSpPr>
          <p:nvPr/>
        </p:nvCxnSpPr>
        <p:spPr bwMode="auto">
          <a:xfrm flipH="1">
            <a:off x="7170367" y="3931827"/>
            <a:ext cx="966288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CuadroTexto 28">
            <a:extLst>
              <a:ext uri="{FF2B5EF4-FFF2-40B4-BE49-F238E27FC236}">
                <a16:creationId xmlns:a16="http://schemas.microsoft.com/office/drawing/2014/main" id="{2316B7AE-BDFE-4439-8339-3C7A7981D0ED}"/>
              </a:ext>
            </a:extLst>
          </p:cNvPr>
          <p:cNvSpPr txBox="1"/>
          <p:nvPr/>
        </p:nvSpPr>
        <p:spPr>
          <a:xfrm>
            <a:off x="8136655" y="3706060"/>
            <a:ext cx="1576787" cy="451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Art. 123, Fracc. XI,</a:t>
            </a:r>
          </a:p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 RLOPSRM</a:t>
            </a:r>
          </a:p>
        </p:txBody>
      </p:sp>
      <p:cxnSp>
        <p:nvCxnSpPr>
          <p:cNvPr id="32" name="Conector recto de flecha 31">
            <a:extLst>
              <a:ext uri="{FF2B5EF4-FFF2-40B4-BE49-F238E27FC236}">
                <a16:creationId xmlns:a16="http://schemas.microsoft.com/office/drawing/2014/main" id="{74266A27-22AD-4AD2-BEA2-C624AEDEE2B7}"/>
              </a:ext>
            </a:extLst>
          </p:cNvPr>
          <p:cNvCxnSpPr>
            <a:cxnSpLocks/>
            <a:stCxn id="33" idx="1"/>
          </p:cNvCxnSpPr>
          <p:nvPr/>
        </p:nvCxnSpPr>
        <p:spPr bwMode="auto">
          <a:xfrm flipH="1">
            <a:off x="5460961" y="2272935"/>
            <a:ext cx="2561862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CuadroTexto 32">
            <a:extLst>
              <a:ext uri="{FF2B5EF4-FFF2-40B4-BE49-F238E27FC236}">
                <a16:creationId xmlns:a16="http://schemas.microsoft.com/office/drawing/2014/main" id="{E65FD083-B612-4EF1-B9AC-76717F2E0F20}"/>
              </a:ext>
            </a:extLst>
          </p:cNvPr>
          <p:cNvSpPr txBox="1"/>
          <p:nvPr/>
        </p:nvSpPr>
        <p:spPr>
          <a:xfrm>
            <a:off x="8022823" y="2047168"/>
            <a:ext cx="1576787" cy="451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Art. 123, Fracc. XII,</a:t>
            </a:r>
          </a:p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 RLOPSRM</a:t>
            </a:r>
          </a:p>
        </p:txBody>
      </p:sp>
    </p:spTree>
    <p:extLst>
      <p:ext uri="{BB962C8B-B14F-4D97-AF65-F5344CB8AC3E}">
        <p14:creationId xmlns:p14="http://schemas.microsoft.com/office/powerpoint/2010/main" val="28613997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6" grpId="0"/>
      <p:bldP spid="21" grpId="0"/>
      <p:bldP spid="29" grpId="0"/>
      <p:bldP spid="3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D2563000-1DB9-4D19-9FE3-EE4DE3A796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5787" y="64184"/>
            <a:ext cx="4596773" cy="7431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24288" y="3203773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cxnSp>
        <p:nvCxnSpPr>
          <p:cNvPr id="14" name="Conector recto 13">
            <a:extLst>
              <a:ext uri="{FF2B5EF4-FFF2-40B4-BE49-F238E27FC236}">
                <a16:creationId xmlns:a16="http://schemas.microsoft.com/office/drawing/2014/main" id="{F0E29318-1BDB-4B88-A6AF-70591258B5D6}"/>
              </a:ext>
            </a:extLst>
          </p:cNvPr>
          <p:cNvCxnSpPr/>
          <p:nvPr/>
        </p:nvCxnSpPr>
        <p:spPr bwMode="auto">
          <a:xfrm>
            <a:off x="4032199" y="2305485"/>
            <a:ext cx="3240361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D5709841-6F29-4B07-9FE9-3628DE24D6A4}"/>
              </a:ext>
            </a:extLst>
          </p:cNvPr>
          <p:cNvCxnSpPr/>
          <p:nvPr/>
        </p:nvCxnSpPr>
        <p:spPr bwMode="auto">
          <a:xfrm>
            <a:off x="3994837" y="2483693"/>
            <a:ext cx="3277723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8A7374FA-84FC-4AC0-B35B-60B20F55C215}"/>
              </a:ext>
            </a:extLst>
          </p:cNvPr>
          <p:cNvCxnSpPr/>
          <p:nvPr/>
        </p:nvCxnSpPr>
        <p:spPr bwMode="auto">
          <a:xfrm>
            <a:off x="4032199" y="4283893"/>
            <a:ext cx="648072" cy="0"/>
          </a:xfrm>
          <a:prstGeom prst="line">
            <a:avLst/>
          </a:prstGeom>
          <a:noFill/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" name="Rectángulo: esquinas redondeadas 7">
            <a:extLst>
              <a:ext uri="{FF2B5EF4-FFF2-40B4-BE49-F238E27FC236}">
                <a16:creationId xmlns:a16="http://schemas.microsoft.com/office/drawing/2014/main" id="{AC08B866-1553-4283-A705-251DAEB64638}"/>
              </a:ext>
            </a:extLst>
          </p:cNvPr>
          <p:cNvSpPr/>
          <p:nvPr/>
        </p:nvSpPr>
        <p:spPr bwMode="auto">
          <a:xfrm>
            <a:off x="3957477" y="5147989"/>
            <a:ext cx="3332866" cy="578750"/>
          </a:xfrm>
          <a:prstGeom prst="roundRect">
            <a:avLst/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201A6503-BB8A-4129-AD4A-7A12325B68F7}"/>
              </a:ext>
            </a:extLst>
          </p:cNvPr>
          <p:cNvCxnSpPr>
            <a:cxnSpLocks/>
          </p:cNvCxnSpPr>
          <p:nvPr/>
        </p:nvCxnSpPr>
        <p:spPr bwMode="auto">
          <a:xfrm>
            <a:off x="1601599" y="2140959"/>
            <a:ext cx="1222932" cy="213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CuadroTexto 16">
            <a:extLst>
              <a:ext uri="{FF2B5EF4-FFF2-40B4-BE49-F238E27FC236}">
                <a16:creationId xmlns:a16="http://schemas.microsoft.com/office/drawing/2014/main" id="{D7C70C9D-D64E-44C2-B8A5-69A9A49F24CB}"/>
              </a:ext>
            </a:extLst>
          </p:cNvPr>
          <p:cNvSpPr txBox="1"/>
          <p:nvPr/>
        </p:nvSpPr>
        <p:spPr>
          <a:xfrm>
            <a:off x="537808" y="1816135"/>
            <a:ext cx="1306053" cy="451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Art. 123, Fracc. V,</a:t>
            </a:r>
          </a:p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 RLOPSRM</a:t>
            </a:r>
          </a:p>
        </p:txBody>
      </p:sp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4753E1AF-8E3A-4355-B2E6-636BAAF46013}"/>
              </a:ext>
            </a:extLst>
          </p:cNvPr>
          <p:cNvCxnSpPr>
            <a:cxnSpLocks/>
          </p:cNvCxnSpPr>
          <p:nvPr/>
        </p:nvCxnSpPr>
        <p:spPr bwMode="auto">
          <a:xfrm>
            <a:off x="1596870" y="899517"/>
            <a:ext cx="1074445" cy="23453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Conector recto de flecha 18">
            <a:extLst>
              <a:ext uri="{FF2B5EF4-FFF2-40B4-BE49-F238E27FC236}">
                <a16:creationId xmlns:a16="http://schemas.microsoft.com/office/drawing/2014/main" id="{593D5CAD-C8ED-4D42-ACCA-863D1E12A52B}"/>
              </a:ext>
            </a:extLst>
          </p:cNvPr>
          <p:cNvCxnSpPr>
            <a:cxnSpLocks/>
          </p:cNvCxnSpPr>
          <p:nvPr/>
        </p:nvCxnSpPr>
        <p:spPr bwMode="auto">
          <a:xfrm>
            <a:off x="1596870" y="899517"/>
            <a:ext cx="1078917" cy="213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CuadroTexto 19">
            <a:extLst>
              <a:ext uri="{FF2B5EF4-FFF2-40B4-BE49-F238E27FC236}">
                <a16:creationId xmlns:a16="http://schemas.microsoft.com/office/drawing/2014/main" id="{57DC9772-4351-4DCE-B270-3272CC591E85}"/>
              </a:ext>
            </a:extLst>
          </p:cNvPr>
          <p:cNvSpPr txBox="1"/>
          <p:nvPr/>
        </p:nvSpPr>
        <p:spPr>
          <a:xfrm>
            <a:off x="404738" y="673749"/>
            <a:ext cx="1391487" cy="451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Art. 123, Fracc. I, </a:t>
            </a:r>
          </a:p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RLOPSRM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BF442FB6-FECA-409E-A1D4-7E8B1B82D24E}"/>
              </a:ext>
            </a:extLst>
          </p:cNvPr>
          <p:cNvSpPr txBox="1"/>
          <p:nvPr/>
        </p:nvSpPr>
        <p:spPr>
          <a:xfrm>
            <a:off x="7705836" y="2190361"/>
            <a:ext cx="1391487" cy="451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Art. 123, Fracc. II, </a:t>
            </a:r>
          </a:p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RLOPSRM</a:t>
            </a:r>
          </a:p>
        </p:txBody>
      </p:sp>
      <p:cxnSp>
        <p:nvCxnSpPr>
          <p:cNvPr id="22" name="Conector recto de flecha 21">
            <a:extLst>
              <a:ext uri="{FF2B5EF4-FFF2-40B4-BE49-F238E27FC236}">
                <a16:creationId xmlns:a16="http://schemas.microsoft.com/office/drawing/2014/main" id="{28E11109-E132-4882-BEC0-3EAA7111A7C4}"/>
              </a:ext>
            </a:extLst>
          </p:cNvPr>
          <p:cNvCxnSpPr>
            <a:cxnSpLocks/>
          </p:cNvCxnSpPr>
          <p:nvPr/>
        </p:nvCxnSpPr>
        <p:spPr bwMode="auto">
          <a:xfrm flipH="1">
            <a:off x="7272560" y="2305485"/>
            <a:ext cx="504056" cy="7715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3" name="CuadroTexto 22">
            <a:extLst>
              <a:ext uri="{FF2B5EF4-FFF2-40B4-BE49-F238E27FC236}">
                <a16:creationId xmlns:a16="http://schemas.microsoft.com/office/drawing/2014/main" id="{E29E9371-041F-4E9F-9EBB-B69B5606C7C6}"/>
              </a:ext>
            </a:extLst>
          </p:cNvPr>
          <p:cNvSpPr txBox="1"/>
          <p:nvPr/>
        </p:nvSpPr>
        <p:spPr>
          <a:xfrm>
            <a:off x="1190834" y="3848320"/>
            <a:ext cx="1391487" cy="4515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Art. 123, Fracc. II, </a:t>
            </a:r>
          </a:p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RLOPSRM</a:t>
            </a:r>
          </a:p>
        </p:txBody>
      </p:sp>
      <p:cxnSp>
        <p:nvCxnSpPr>
          <p:cNvPr id="24" name="Conector recto de flecha 23">
            <a:extLst>
              <a:ext uri="{FF2B5EF4-FFF2-40B4-BE49-F238E27FC236}">
                <a16:creationId xmlns:a16="http://schemas.microsoft.com/office/drawing/2014/main" id="{0ED62140-640C-4397-8B2D-F1D3A435628A}"/>
              </a:ext>
            </a:extLst>
          </p:cNvPr>
          <p:cNvCxnSpPr>
            <a:cxnSpLocks/>
          </p:cNvCxnSpPr>
          <p:nvPr/>
        </p:nvCxnSpPr>
        <p:spPr bwMode="auto">
          <a:xfrm>
            <a:off x="2421523" y="4025455"/>
            <a:ext cx="1573314" cy="19441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E5446180-9D7A-4AFA-A17D-A71338471BE6}"/>
              </a:ext>
            </a:extLst>
          </p:cNvPr>
          <p:cNvCxnSpPr>
            <a:cxnSpLocks/>
            <a:stCxn id="27" idx="1"/>
          </p:cNvCxnSpPr>
          <p:nvPr/>
        </p:nvCxnSpPr>
        <p:spPr bwMode="auto">
          <a:xfrm flipH="1">
            <a:off x="6336457" y="6569681"/>
            <a:ext cx="1777564" cy="3065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CuadroTexto 26">
            <a:extLst>
              <a:ext uri="{FF2B5EF4-FFF2-40B4-BE49-F238E27FC236}">
                <a16:creationId xmlns:a16="http://schemas.microsoft.com/office/drawing/2014/main" id="{3D6C789F-5373-4DB1-9949-6082DD0F5E75}"/>
              </a:ext>
            </a:extLst>
          </p:cNvPr>
          <p:cNvSpPr txBox="1"/>
          <p:nvPr/>
        </p:nvSpPr>
        <p:spPr>
          <a:xfrm>
            <a:off x="8114021" y="6454713"/>
            <a:ext cx="1966604" cy="229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Art. 123, Fracc. IX, RLOPSRM</a:t>
            </a:r>
          </a:p>
        </p:txBody>
      </p:sp>
      <p:cxnSp>
        <p:nvCxnSpPr>
          <p:cNvPr id="29" name="Conector recto de flecha 28">
            <a:extLst>
              <a:ext uri="{FF2B5EF4-FFF2-40B4-BE49-F238E27FC236}">
                <a16:creationId xmlns:a16="http://schemas.microsoft.com/office/drawing/2014/main" id="{5D0D3F65-93C7-4AB7-AE82-DE1985EC96D7}"/>
              </a:ext>
            </a:extLst>
          </p:cNvPr>
          <p:cNvCxnSpPr>
            <a:cxnSpLocks/>
            <a:stCxn id="30" idx="1"/>
          </p:cNvCxnSpPr>
          <p:nvPr/>
        </p:nvCxnSpPr>
        <p:spPr bwMode="auto">
          <a:xfrm flipH="1">
            <a:off x="7290343" y="5021089"/>
            <a:ext cx="572624" cy="1269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0" name="CuadroTexto 29">
            <a:extLst>
              <a:ext uri="{FF2B5EF4-FFF2-40B4-BE49-F238E27FC236}">
                <a16:creationId xmlns:a16="http://schemas.microsoft.com/office/drawing/2014/main" id="{E90D3592-269D-4628-966A-A67D8503C0E6}"/>
              </a:ext>
            </a:extLst>
          </p:cNvPr>
          <p:cNvSpPr txBox="1"/>
          <p:nvPr/>
        </p:nvSpPr>
        <p:spPr>
          <a:xfrm>
            <a:off x="7862967" y="4841488"/>
            <a:ext cx="1966604" cy="359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dirty="0">
                <a:latin typeface="Calibri" panose="020F0502020204030204" pitchFamily="34" charset="0"/>
                <a:cs typeface="Calibri" panose="020F0502020204030204" pitchFamily="34" charset="0"/>
              </a:rPr>
              <a:t>Art. 123, Fracc. XIII, RLOPSRM</a:t>
            </a:r>
          </a:p>
        </p:txBody>
      </p:sp>
    </p:spTree>
    <p:extLst>
      <p:ext uri="{BB962C8B-B14F-4D97-AF65-F5344CB8AC3E}">
        <p14:creationId xmlns:p14="http://schemas.microsoft.com/office/powerpoint/2010/main" val="40299185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7" grpId="0"/>
      <p:bldP spid="20" grpId="0"/>
      <p:bldP spid="21" grpId="0"/>
      <p:bldP spid="23" grpId="0"/>
      <p:bldP spid="27" grpId="0"/>
      <p:bldP spid="30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117204" y="1877099"/>
            <a:ext cx="991968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3000" b="1" dirty="0">
                <a:latin typeface="Times New Roman" panose="02020603050405020304" pitchFamily="18" charset="0"/>
              </a:rPr>
              <a:t>Para el uso de ambas Bitácora se deben considerar los siguientes puntos:</a:t>
            </a:r>
          </a:p>
        </p:txBody>
      </p: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24288" y="3203773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29" name="Text Box 10">
            <a:extLst>
              <a:ext uri="{FF2B5EF4-FFF2-40B4-BE49-F238E27FC236}">
                <a16:creationId xmlns:a16="http://schemas.microsoft.com/office/drawing/2014/main" id="{850DE2C7-A848-41CB-BE83-673C00D384F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58664" y="3106342"/>
            <a:ext cx="9563296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s-MX" altLang="es-MX" sz="2800" dirty="0"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.- </a:t>
            </a:r>
            <a:r>
              <a:rPr lang="es-MX" sz="2800" b="0" i="0" u="none" strike="noStrike" baseline="0" dirty="0"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Las hojas originales y sus copias deben estar siempre foliadas y referidas al contrato de que se trate;</a:t>
            </a:r>
            <a:endParaRPr lang="es-MX" altLang="es-MX" sz="2800" dirty="0">
              <a:latin typeface="Calibri" panose="020F0502020204030204" pitchFamily="34" charset="0"/>
              <a:ea typeface="Cambria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3D5C0931-1A68-45F8-A25C-B9AEB96F70B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58664" y="4457834"/>
            <a:ext cx="9563296" cy="1835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/>
            <a:r>
              <a:rPr lang="es-MX" sz="28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II.- El contenido de cada nota debe precisar según circunstancia: </a:t>
            </a:r>
          </a:p>
          <a:p>
            <a:pPr algn="just"/>
            <a:r>
              <a:rPr 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-N</a:t>
            </a:r>
            <a:r>
              <a:rPr lang="es-MX" sz="28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úmero de nota   -Clasificación   -Fecha  -Descripción del asunto -Ubicación -Causa -Solución –Prevención -Consecuencia económica   -Responsabilidad si la hubiere     -Fecha de atención –Referencia a la nota que se contesta;</a:t>
            </a:r>
            <a:endParaRPr lang="es-MX" altLang="es-MX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Text Box 10">
            <a:extLst>
              <a:ext uri="{FF2B5EF4-FFF2-40B4-BE49-F238E27FC236}">
                <a16:creationId xmlns:a16="http://schemas.microsoft.com/office/drawing/2014/main" id="{3B11C2CD-F9C3-43AE-ABDD-6449A984A801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573736" y="6948189"/>
            <a:ext cx="42482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ts val="0"/>
              </a:spcBef>
            </a:pPr>
            <a:r>
              <a:rPr lang="es-MX" altLang="es-MX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Según Art. 123, Reglamento de LOPSRM</a:t>
            </a:r>
          </a:p>
        </p:txBody>
      </p:sp>
    </p:spTree>
    <p:extLst>
      <p:ext uri="{BB962C8B-B14F-4D97-AF65-F5344CB8AC3E}">
        <p14:creationId xmlns:p14="http://schemas.microsoft.com/office/powerpoint/2010/main" val="2733466982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160939" y="1931886"/>
            <a:ext cx="991968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3000" b="1" dirty="0">
                <a:latin typeface="Times New Roman" panose="02020603050405020304" pitchFamily="18" charset="0"/>
              </a:rPr>
              <a:t>Para el uso de ambas Bitácora se deben considerar los siguientes puntos:</a:t>
            </a:r>
          </a:p>
        </p:txBody>
      </p: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24288" y="3203773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29" name="Text Box 10">
            <a:extLst>
              <a:ext uri="{FF2B5EF4-FFF2-40B4-BE49-F238E27FC236}">
                <a16:creationId xmlns:a16="http://schemas.microsoft.com/office/drawing/2014/main" id="{850DE2C7-A848-41CB-BE83-673C00D384F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55560" y="3087204"/>
            <a:ext cx="9563296" cy="3946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ct val="50000"/>
              </a:spcBef>
            </a:pPr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III</a:t>
            </a:r>
            <a:r>
              <a:rPr lang="es-MX" altLang="es-MX" sz="2800" dirty="0"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.- </a:t>
            </a:r>
            <a:r>
              <a:rPr lang="es-MX" sz="2800" b="0" i="0" u="none" strike="noStrike" baseline="0" dirty="0"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Se debe iniciar con una nota especial que debe contener:</a:t>
            </a:r>
          </a:p>
          <a:p>
            <a:pPr algn="l"/>
            <a:r>
              <a:rPr lang="es-MX" altLang="es-MX" sz="2800" dirty="0"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-Fecha de apertura.</a:t>
            </a:r>
          </a:p>
          <a:p>
            <a:pPr algn="l"/>
            <a:r>
              <a:rPr lang="es-MX" altLang="es-MX" sz="2800" dirty="0"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-Datos generales de las partes involucradas. </a:t>
            </a:r>
          </a:p>
          <a:p>
            <a:pPr algn="l"/>
            <a:r>
              <a:rPr lang="es-MX" altLang="es-MX" sz="2800" dirty="0"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-Nombre y firma del personal autorizado. </a:t>
            </a:r>
          </a:p>
          <a:p>
            <a:pPr algn="l"/>
            <a:r>
              <a:rPr lang="es-MX" altLang="es-MX" sz="2800" dirty="0"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-Datos del contrato. </a:t>
            </a:r>
          </a:p>
          <a:p>
            <a:pPr algn="l"/>
            <a:r>
              <a:rPr lang="es-MX" altLang="es-MX" sz="2800" dirty="0"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-Descripción y ubicación de los trabajos. </a:t>
            </a:r>
          </a:p>
          <a:p>
            <a:pPr algn="l"/>
            <a:r>
              <a:rPr lang="es-MX" altLang="es-MX" sz="2800" dirty="0"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-E</a:t>
            </a:r>
            <a:r>
              <a:rPr lang="es-MX" sz="28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stablecer un plazo máximo para la firma de las notas, debiendo acordar que se tendrán por aceptadas una vez vencido el plazo;</a:t>
            </a:r>
            <a:endParaRPr lang="es-MX" altLang="es-MX" sz="2800" dirty="0">
              <a:latin typeface="Calibri" panose="020F0502020204030204" pitchFamily="34" charset="0"/>
              <a:ea typeface="Cambria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7" name="Text Box 10">
            <a:extLst>
              <a:ext uri="{FF2B5EF4-FFF2-40B4-BE49-F238E27FC236}">
                <a16:creationId xmlns:a16="http://schemas.microsoft.com/office/drawing/2014/main" id="{04605309-7B53-4F23-9FC4-699F94E884BE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577408" y="7132840"/>
            <a:ext cx="42482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ts val="0"/>
              </a:spcBef>
            </a:pPr>
            <a:r>
              <a:rPr lang="es-MX" altLang="es-MX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Según Art. 123, Reglamento de LOPSRM</a:t>
            </a:r>
          </a:p>
        </p:txBody>
      </p:sp>
    </p:spTree>
    <p:extLst>
      <p:ext uri="{BB962C8B-B14F-4D97-AF65-F5344CB8AC3E}">
        <p14:creationId xmlns:p14="http://schemas.microsoft.com/office/powerpoint/2010/main" val="1089027406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123033" y="1912529"/>
            <a:ext cx="991968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3000" b="1" dirty="0">
                <a:latin typeface="Times New Roman" panose="02020603050405020304" pitchFamily="18" charset="0"/>
              </a:rPr>
              <a:t>Para el uso de ambas Bitácora se deben considerar los siguientes puntos:</a:t>
            </a:r>
          </a:p>
        </p:txBody>
      </p:sp>
      <p:grpSp>
        <p:nvGrpSpPr>
          <p:cNvPr id="35" name="Group 4"/>
          <p:cNvGrpSpPr>
            <a:grpSpLocks/>
          </p:cNvGrpSpPr>
          <p:nvPr/>
        </p:nvGrpSpPr>
        <p:grpSpPr bwMode="auto">
          <a:xfrm>
            <a:off x="575816" y="2729755"/>
            <a:ext cx="9289031" cy="4669462"/>
            <a:chOff x="121" y="610"/>
            <a:chExt cx="5444" cy="3228"/>
          </a:xfrm>
          <a:noFill/>
        </p:grpSpPr>
        <p:sp>
          <p:nvSpPr>
            <p:cNvPr id="36" name="AutoShape 5"/>
            <p:cNvSpPr>
              <a:spLocks noChangeArrowheads="1"/>
            </p:cNvSpPr>
            <p:nvPr/>
          </p:nvSpPr>
          <p:spPr bwMode="gray">
            <a:xfrm>
              <a:off x="121" y="610"/>
              <a:ext cx="5444" cy="2954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7" name="AutoShape 6"/>
            <p:cNvSpPr>
              <a:spLocks noChangeArrowheads="1"/>
            </p:cNvSpPr>
            <p:nvPr/>
          </p:nvSpPr>
          <p:spPr bwMode="gray">
            <a:xfrm>
              <a:off x="205" y="619"/>
              <a:ext cx="5281" cy="2899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 dirty="0"/>
            </a:p>
          </p:txBody>
        </p:sp>
        <p:sp>
          <p:nvSpPr>
            <p:cNvPr id="38" name="AutoShape 7"/>
            <p:cNvSpPr>
              <a:spLocks noChangeArrowheads="1"/>
            </p:cNvSpPr>
            <p:nvPr/>
          </p:nvSpPr>
          <p:spPr bwMode="gray">
            <a:xfrm>
              <a:off x="249" y="2752"/>
              <a:ext cx="5209" cy="73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9" name="AutoShape 8"/>
            <p:cNvSpPr>
              <a:spLocks noChangeArrowheads="1"/>
            </p:cNvSpPr>
            <p:nvPr/>
          </p:nvSpPr>
          <p:spPr bwMode="gray">
            <a:xfrm>
              <a:off x="249" y="641"/>
              <a:ext cx="5209" cy="73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40" name="AutoShape 9"/>
            <p:cNvSpPr>
              <a:spLocks noChangeArrowheads="1"/>
            </p:cNvSpPr>
            <p:nvPr/>
          </p:nvSpPr>
          <p:spPr bwMode="gray">
            <a:xfrm>
              <a:off x="249" y="3590"/>
              <a:ext cx="5209" cy="24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24288" y="3203773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29" name="Text Box 10">
            <a:extLst>
              <a:ext uri="{FF2B5EF4-FFF2-40B4-BE49-F238E27FC236}">
                <a16:creationId xmlns:a16="http://schemas.microsoft.com/office/drawing/2014/main" id="{850DE2C7-A848-41CB-BE83-673C00D384F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58664" y="3282263"/>
            <a:ext cx="9563296" cy="714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IV</a:t>
            </a:r>
            <a:r>
              <a:rPr lang="es-MX" altLang="es-MX" sz="2800" dirty="0"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.-</a:t>
            </a:r>
            <a:r>
              <a:rPr lang="es-MX" sz="28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El horario en el que se podrá consultar y asentar notas, el que deberá coincidir con las jornadas de trabajo de campo;</a:t>
            </a:r>
            <a:endParaRPr lang="es-MX" altLang="es-MX" sz="2800" dirty="0">
              <a:latin typeface="Calibri" panose="020F0502020204030204" pitchFamily="34" charset="0"/>
              <a:ea typeface="Cambria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3D5C0931-1A68-45F8-A25C-B9AEB96F70B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73720" y="4347243"/>
            <a:ext cx="9563296" cy="714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V</a:t>
            </a:r>
            <a:r>
              <a:rPr lang="es-MX" sz="28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.-Todas las notas deberán numerarse en forma seriada y fecharse consecutivamente;</a:t>
            </a:r>
            <a:endParaRPr lang="es-MX" altLang="es-MX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Text Box 10">
            <a:extLst>
              <a:ext uri="{FF2B5EF4-FFF2-40B4-BE49-F238E27FC236}">
                <a16:creationId xmlns:a16="http://schemas.microsoft.com/office/drawing/2014/main" id="{27B5DD46-4BDA-4102-B9E0-486010D4C03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301228" y="5378782"/>
            <a:ext cx="9563296" cy="413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VI</a:t>
            </a:r>
            <a:r>
              <a:rPr lang="es-MX" sz="28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.-Se prohibirá la modificación de las notas ya firmadas;</a:t>
            </a:r>
            <a:endParaRPr lang="es-MX" altLang="es-MX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Text Box 10">
            <a:extLst>
              <a:ext uri="{FF2B5EF4-FFF2-40B4-BE49-F238E27FC236}">
                <a16:creationId xmlns:a16="http://schemas.microsoft.com/office/drawing/2014/main" id="{67B7BB6C-F0BF-460F-9B97-9B6BE288A9C1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301228" y="6035952"/>
            <a:ext cx="9563296" cy="1016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VII</a:t>
            </a:r>
            <a:r>
              <a:rPr lang="es-MX" sz="28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.-Al cometerse un error en escritura, redacción o cualquier otro, la nota deberá anularse, señalando enseguida de la nota que esta anulada.</a:t>
            </a:r>
            <a:endParaRPr lang="es-MX" altLang="es-MX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Text Box 10">
            <a:extLst>
              <a:ext uri="{FF2B5EF4-FFF2-40B4-BE49-F238E27FC236}">
                <a16:creationId xmlns:a16="http://schemas.microsoft.com/office/drawing/2014/main" id="{5E0D801E-832F-4CD7-AA38-ED83F811933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566664" y="7100504"/>
            <a:ext cx="42482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ts val="0"/>
              </a:spcBef>
            </a:pPr>
            <a:r>
              <a:rPr lang="es-MX" altLang="es-MX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Según Art. 123, Reglamento de LOPSRM</a:t>
            </a:r>
          </a:p>
        </p:txBody>
      </p:sp>
    </p:spTree>
    <p:extLst>
      <p:ext uri="{BB962C8B-B14F-4D97-AF65-F5344CB8AC3E}">
        <p14:creationId xmlns:p14="http://schemas.microsoft.com/office/powerpoint/2010/main" val="3835869968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123033" y="1912529"/>
            <a:ext cx="991968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3000" b="1" dirty="0">
                <a:latin typeface="Times New Roman" panose="02020603050405020304" pitchFamily="18" charset="0"/>
              </a:rPr>
              <a:t>Para el uso de ambas Bitácora se deben considerar los siguientes puntos:</a:t>
            </a:r>
          </a:p>
        </p:txBody>
      </p:sp>
      <p:grpSp>
        <p:nvGrpSpPr>
          <p:cNvPr id="35" name="Group 4"/>
          <p:cNvGrpSpPr>
            <a:grpSpLocks/>
          </p:cNvGrpSpPr>
          <p:nvPr/>
        </p:nvGrpSpPr>
        <p:grpSpPr bwMode="auto">
          <a:xfrm>
            <a:off x="575816" y="2729755"/>
            <a:ext cx="9289031" cy="4669462"/>
            <a:chOff x="121" y="610"/>
            <a:chExt cx="5444" cy="3228"/>
          </a:xfrm>
          <a:noFill/>
        </p:grpSpPr>
        <p:sp>
          <p:nvSpPr>
            <p:cNvPr id="36" name="AutoShape 5"/>
            <p:cNvSpPr>
              <a:spLocks noChangeArrowheads="1"/>
            </p:cNvSpPr>
            <p:nvPr/>
          </p:nvSpPr>
          <p:spPr bwMode="gray">
            <a:xfrm>
              <a:off x="121" y="610"/>
              <a:ext cx="5444" cy="2954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7" name="AutoShape 6"/>
            <p:cNvSpPr>
              <a:spLocks noChangeArrowheads="1"/>
            </p:cNvSpPr>
            <p:nvPr/>
          </p:nvSpPr>
          <p:spPr bwMode="gray">
            <a:xfrm>
              <a:off x="205" y="619"/>
              <a:ext cx="5281" cy="2899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 dirty="0"/>
            </a:p>
          </p:txBody>
        </p:sp>
        <p:sp>
          <p:nvSpPr>
            <p:cNvPr id="38" name="AutoShape 7"/>
            <p:cNvSpPr>
              <a:spLocks noChangeArrowheads="1"/>
            </p:cNvSpPr>
            <p:nvPr/>
          </p:nvSpPr>
          <p:spPr bwMode="gray">
            <a:xfrm>
              <a:off x="249" y="2752"/>
              <a:ext cx="5209" cy="73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9" name="AutoShape 8"/>
            <p:cNvSpPr>
              <a:spLocks noChangeArrowheads="1"/>
            </p:cNvSpPr>
            <p:nvPr/>
          </p:nvSpPr>
          <p:spPr bwMode="gray">
            <a:xfrm>
              <a:off x="249" y="641"/>
              <a:ext cx="5209" cy="73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40" name="AutoShape 9"/>
            <p:cNvSpPr>
              <a:spLocks noChangeArrowheads="1"/>
            </p:cNvSpPr>
            <p:nvPr/>
          </p:nvSpPr>
          <p:spPr bwMode="gray">
            <a:xfrm>
              <a:off x="249" y="3590"/>
              <a:ext cx="5209" cy="24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24288" y="3203773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29" name="Text Box 10">
            <a:extLst>
              <a:ext uri="{FF2B5EF4-FFF2-40B4-BE49-F238E27FC236}">
                <a16:creationId xmlns:a16="http://schemas.microsoft.com/office/drawing/2014/main" id="{850DE2C7-A848-41CB-BE83-673C00D384F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58664" y="3282263"/>
            <a:ext cx="9563296" cy="714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VIII</a:t>
            </a:r>
            <a:r>
              <a:rPr lang="es-MX" altLang="es-MX" sz="2800" dirty="0"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.-</a:t>
            </a:r>
            <a:r>
              <a:rPr lang="es-MX" sz="28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No se deberá sobreponer ni añadir texto alguno a las notas ni entre renglones ni en cualquier otro sitio;</a:t>
            </a:r>
            <a:endParaRPr lang="es-MX" altLang="es-MX" sz="2800" dirty="0">
              <a:latin typeface="Calibri" panose="020F0502020204030204" pitchFamily="34" charset="0"/>
              <a:ea typeface="Cambria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3D5C0931-1A68-45F8-A25C-B9AEB96F70B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73720" y="4347243"/>
            <a:ext cx="9563296" cy="413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sz="28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IX.-Se deberán cancelar los espacios sobrantes;</a:t>
            </a:r>
            <a:endParaRPr lang="es-MX" altLang="es-MX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Text Box 10">
            <a:extLst>
              <a:ext uri="{FF2B5EF4-FFF2-40B4-BE49-F238E27FC236}">
                <a16:creationId xmlns:a16="http://schemas.microsoft.com/office/drawing/2014/main" id="{27B5DD46-4BDA-4102-B9E0-486010D4C03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84171" y="5106815"/>
            <a:ext cx="9563296" cy="714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sz="28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X.-Se podrán ratificar en bitácora instrucciones emitidas vía oficios, minutas, circulares, etc.;</a:t>
            </a:r>
            <a:endParaRPr lang="es-MX" altLang="es-MX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Text Box 10">
            <a:extLst>
              <a:ext uri="{FF2B5EF4-FFF2-40B4-BE49-F238E27FC236}">
                <a16:creationId xmlns:a16="http://schemas.microsoft.com/office/drawing/2014/main" id="{67B7BB6C-F0BF-460F-9B97-9B6BE288A9C1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301228" y="6125287"/>
            <a:ext cx="9563296" cy="714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XI</a:t>
            </a:r>
            <a:r>
              <a:rPr lang="es-MX" sz="28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.-</a:t>
            </a:r>
            <a:r>
              <a:rPr 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s-MX" sz="28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eberá utilizar la bitácora para asuntos trascendentes derivados de la ejecución de la obra.</a:t>
            </a:r>
            <a:endParaRPr lang="es-MX" altLang="es-MX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Text Box 10">
            <a:extLst>
              <a:ext uri="{FF2B5EF4-FFF2-40B4-BE49-F238E27FC236}">
                <a16:creationId xmlns:a16="http://schemas.microsoft.com/office/drawing/2014/main" id="{494F067E-7796-4D67-B4D6-A1AC403ABC9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472360" y="7055188"/>
            <a:ext cx="42482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ts val="0"/>
              </a:spcBef>
            </a:pPr>
            <a:r>
              <a:rPr lang="es-MX" altLang="es-MX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Según Art. 123, Reglamento de LOPSRM</a:t>
            </a:r>
          </a:p>
        </p:txBody>
      </p:sp>
    </p:spTree>
    <p:extLst>
      <p:ext uri="{BB962C8B-B14F-4D97-AF65-F5344CB8AC3E}">
        <p14:creationId xmlns:p14="http://schemas.microsoft.com/office/powerpoint/2010/main" val="2561220357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123033" y="1912529"/>
            <a:ext cx="9919686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3000" b="1" dirty="0">
                <a:latin typeface="Times New Roman" panose="02020603050405020304" pitchFamily="18" charset="0"/>
              </a:rPr>
              <a:t>Para el uso de ambas Bitácora se deben considerar los siguientes puntos:</a:t>
            </a:r>
          </a:p>
        </p:txBody>
      </p:sp>
      <p:grpSp>
        <p:nvGrpSpPr>
          <p:cNvPr id="35" name="Group 4"/>
          <p:cNvGrpSpPr>
            <a:grpSpLocks/>
          </p:cNvGrpSpPr>
          <p:nvPr/>
        </p:nvGrpSpPr>
        <p:grpSpPr bwMode="auto">
          <a:xfrm>
            <a:off x="575816" y="2729755"/>
            <a:ext cx="9289031" cy="4669462"/>
            <a:chOff x="121" y="610"/>
            <a:chExt cx="5444" cy="3228"/>
          </a:xfrm>
          <a:noFill/>
        </p:grpSpPr>
        <p:sp>
          <p:nvSpPr>
            <p:cNvPr id="36" name="AutoShape 5"/>
            <p:cNvSpPr>
              <a:spLocks noChangeArrowheads="1"/>
            </p:cNvSpPr>
            <p:nvPr/>
          </p:nvSpPr>
          <p:spPr bwMode="gray">
            <a:xfrm>
              <a:off x="121" y="610"/>
              <a:ext cx="5444" cy="2954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7" name="AutoShape 6"/>
            <p:cNvSpPr>
              <a:spLocks noChangeArrowheads="1"/>
            </p:cNvSpPr>
            <p:nvPr/>
          </p:nvSpPr>
          <p:spPr bwMode="gray">
            <a:xfrm>
              <a:off x="205" y="619"/>
              <a:ext cx="5281" cy="2899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 dirty="0"/>
            </a:p>
          </p:txBody>
        </p:sp>
        <p:sp>
          <p:nvSpPr>
            <p:cNvPr id="38" name="AutoShape 7"/>
            <p:cNvSpPr>
              <a:spLocks noChangeArrowheads="1"/>
            </p:cNvSpPr>
            <p:nvPr/>
          </p:nvSpPr>
          <p:spPr bwMode="gray">
            <a:xfrm>
              <a:off x="249" y="2752"/>
              <a:ext cx="5209" cy="734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39" name="AutoShape 8"/>
            <p:cNvSpPr>
              <a:spLocks noChangeArrowheads="1"/>
            </p:cNvSpPr>
            <p:nvPr/>
          </p:nvSpPr>
          <p:spPr bwMode="gray">
            <a:xfrm>
              <a:off x="249" y="641"/>
              <a:ext cx="5209" cy="732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40" name="AutoShape 9"/>
            <p:cNvSpPr>
              <a:spLocks noChangeArrowheads="1"/>
            </p:cNvSpPr>
            <p:nvPr/>
          </p:nvSpPr>
          <p:spPr bwMode="gray">
            <a:xfrm>
              <a:off x="249" y="3590"/>
              <a:ext cx="5209" cy="24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24288" y="3203773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29" name="Text Box 10">
            <a:extLst>
              <a:ext uri="{FF2B5EF4-FFF2-40B4-BE49-F238E27FC236}">
                <a16:creationId xmlns:a16="http://schemas.microsoft.com/office/drawing/2014/main" id="{850DE2C7-A848-41CB-BE83-673C00D384F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301228" y="3597414"/>
            <a:ext cx="9563296" cy="714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alt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XII</a:t>
            </a:r>
            <a:r>
              <a:rPr lang="es-MX" altLang="es-MX" sz="2800" dirty="0">
                <a:latin typeface="Calibri" panose="020F0502020204030204" pitchFamily="34" charset="0"/>
                <a:ea typeface="Cambria" panose="02040503050406030204" pitchFamily="18" charset="0"/>
                <a:cs typeface="Calibri" panose="020F0502020204030204" pitchFamily="34" charset="0"/>
              </a:rPr>
              <a:t>.-</a:t>
            </a:r>
            <a:r>
              <a:rPr lang="es-MX" sz="28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El residente, superintendente y en su caso el supervisor deberán resolver y cerrar todas las notas según les corresponda;</a:t>
            </a:r>
            <a:endParaRPr lang="es-MX" altLang="es-MX" sz="2800" dirty="0">
              <a:latin typeface="Calibri" panose="020F0502020204030204" pitchFamily="34" charset="0"/>
              <a:ea typeface="Cambria" panose="02040503050406030204" pitchFamily="18" charset="0"/>
              <a:cs typeface="Calibri" panose="020F0502020204030204" pitchFamily="34" charset="0"/>
            </a:endParaRP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3D5C0931-1A68-45F8-A25C-B9AEB96F70B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58664" y="4749346"/>
            <a:ext cx="9563296" cy="714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sz="2800" dirty="0">
                <a:latin typeface="Calibri" panose="020F0502020204030204" pitchFamily="34" charset="0"/>
                <a:cs typeface="Calibri" panose="020F0502020204030204" pitchFamily="34" charset="0"/>
              </a:rPr>
              <a:t>XIII</a:t>
            </a:r>
            <a:r>
              <a:rPr lang="es-MX" sz="28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.-El cierre de bitácora deberá plasmarse en una nota final que de por terminados los trabajos;</a:t>
            </a:r>
            <a:endParaRPr lang="es-MX" altLang="es-MX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8" name="Text Box 10">
            <a:extLst>
              <a:ext uri="{FF2B5EF4-FFF2-40B4-BE49-F238E27FC236}">
                <a16:creationId xmlns:a16="http://schemas.microsoft.com/office/drawing/2014/main" id="{5EA90211-9AB6-437E-9AB4-35F966A7D2D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577408" y="7132840"/>
            <a:ext cx="42482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ts val="0"/>
              </a:spcBef>
            </a:pPr>
            <a:r>
              <a:rPr lang="es-MX" altLang="es-MX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Según Art. 123, Reglamento de LOPSRM</a:t>
            </a:r>
          </a:p>
        </p:txBody>
      </p:sp>
    </p:spTree>
    <p:extLst>
      <p:ext uri="{BB962C8B-B14F-4D97-AF65-F5344CB8AC3E}">
        <p14:creationId xmlns:p14="http://schemas.microsoft.com/office/powerpoint/2010/main" val="3568592467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0" y="1755621"/>
            <a:ext cx="10173863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3000" b="1" dirty="0">
                <a:latin typeface="Times New Roman" panose="02020603050405020304" pitchFamily="18" charset="0"/>
              </a:rPr>
              <a:t>Al residente le corresponde registrar notas relacionadas con:</a:t>
            </a:r>
          </a:p>
        </p:txBody>
      </p: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46051" y="3680332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3D5C0931-1A68-45F8-A25C-B9AEB96F70B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71018" y="3120061"/>
            <a:ext cx="4113675" cy="3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Autorización de modificaciones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9D8710AA-6C1B-4DFE-8C89-C8CA8EC75332}"/>
              </a:ext>
            </a:extLst>
          </p:cNvPr>
          <p:cNvSpPr/>
          <p:nvPr/>
        </p:nvSpPr>
        <p:spPr bwMode="auto">
          <a:xfrm>
            <a:off x="382786" y="2976567"/>
            <a:ext cx="4552281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28" name="Text Box 10">
            <a:extLst>
              <a:ext uri="{FF2B5EF4-FFF2-40B4-BE49-F238E27FC236}">
                <a16:creationId xmlns:a16="http://schemas.microsoft.com/office/drawing/2014/main" id="{308C4E35-7F42-4FB5-9E6C-50C6B23501C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378301" y="3098513"/>
            <a:ext cx="4113675" cy="3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Autorización de estimaciones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1EC73800-D8C2-41CE-A409-D35DB6A1B533}"/>
              </a:ext>
            </a:extLst>
          </p:cNvPr>
          <p:cNvSpPr/>
          <p:nvPr/>
        </p:nvSpPr>
        <p:spPr bwMode="auto">
          <a:xfrm>
            <a:off x="5074730" y="3004420"/>
            <a:ext cx="4552281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33" name="Rectángulo: esquinas redondeadas 32">
            <a:extLst>
              <a:ext uri="{FF2B5EF4-FFF2-40B4-BE49-F238E27FC236}">
                <a16:creationId xmlns:a16="http://schemas.microsoft.com/office/drawing/2014/main" id="{19D826F2-16F3-430F-A67A-4BEAB601CD88}"/>
              </a:ext>
            </a:extLst>
          </p:cNvPr>
          <p:cNvSpPr/>
          <p:nvPr/>
        </p:nvSpPr>
        <p:spPr bwMode="auto">
          <a:xfrm>
            <a:off x="382786" y="3651840"/>
            <a:ext cx="4552281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41" name="Rectángulo: esquinas redondeadas 40">
            <a:extLst>
              <a:ext uri="{FF2B5EF4-FFF2-40B4-BE49-F238E27FC236}">
                <a16:creationId xmlns:a16="http://schemas.microsoft.com/office/drawing/2014/main" id="{7913A5D3-BEAE-4230-B473-96FD6EE84F23}"/>
              </a:ext>
            </a:extLst>
          </p:cNvPr>
          <p:cNvSpPr/>
          <p:nvPr/>
        </p:nvSpPr>
        <p:spPr bwMode="auto">
          <a:xfrm>
            <a:off x="5070527" y="4349688"/>
            <a:ext cx="4552281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42" name="Rectángulo: esquinas redondeadas 41">
            <a:extLst>
              <a:ext uri="{FF2B5EF4-FFF2-40B4-BE49-F238E27FC236}">
                <a16:creationId xmlns:a16="http://schemas.microsoft.com/office/drawing/2014/main" id="{3A4AD7DC-5CD7-4901-8E84-178DE91EC016}"/>
              </a:ext>
            </a:extLst>
          </p:cNvPr>
          <p:cNvSpPr/>
          <p:nvPr/>
        </p:nvSpPr>
        <p:spPr bwMode="auto">
          <a:xfrm>
            <a:off x="5070468" y="3663236"/>
            <a:ext cx="4552281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43" name="Rectángulo: esquinas redondeadas 42">
            <a:extLst>
              <a:ext uri="{FF2B5EF4-FFF2-40B4-BE49-F238E27FC236}">
                <a16:creationId xmlns:a16="http://schemas.microsoft.com/office/drawing/2014/main" id="{574B893C-9E67-405E-BC79-FE9B5F2EEA0B}"/>
              </a:ext>
            </a:extLst>
          </p:cNvPr>
          <p:cNvSpPr/>
          <p:nvPr/>
        </p:nvSpPr>
        <p:spPr bwMode="auto">
          <a:xfrm>
            <a:off x="382786" y="5811385"/>
            <a:ext cx="4552281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44" name="Rectángulo: esquinas redondeadas 43">
            <a:extLst>
              <a:ext uri="{FF2B5EF4-FFF2-40B4-BE49-F238E27FC236}">
                <a16:creationId xmlns:a16="http://schemas.microsoft.com/office/drawing/2014/main" id="{5C1A04AE-1BB2-41DF-AED6-D226E24AC7F8}"/>
              </a:ext>
            </a:extLst>
          </p:cNvPr>
          <p:cNvSpPr/>
          <p:nvPr/>
        </p:nvSpPr>
        <p:spPr bwMode="auto">
          <a:xfrm>
            <a:off x="389763" y="5069432"/>
            <a:ext cx="4552281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45" name="Rectángulo: esquinas redondeadas 44">
            <a:extLst>
              <a:ext uri="{FF2B5EF4-FFF2-40B4-BE49-F238E27FC236}">
                <a16:creationId xmlns:a16="http://schemas.microsoft.com/office/drawing/2014/main" id="{8CBC45A1-2AA0-495D-A49B-668FFD55A208}"/>
              </a:ext>
            </a:extLst>
          </p:cNvPr>
          <p:cNvSpPr/>
          <p:nvPr/>
        </p:nvSpPr>
        <p:spPr bwMode="auto">
          <a:xfrm>
            <a:off x="393905" y="4331210"/>
            <a:ext cx="4552281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46" name="Rectángulo: esquinas redondeadas 45">
            <a:extLst>
              <a:ext uri="{FF2B5EF4-FFF2-40B4-BE49-F238E27FC236}">
                <a16:creationId xmlns:a16="http://schemas.microsoft.com/office/drawing/2014/main" id="{EB468E53-7D45-41A2-9743-EE3BA05295C8}"/>
              </a:ext>
            </a:extLst>
          </p:cNvPr>
          <p:cNvSpPr/>
          <p:nvPr/>
        </p:nvSpPr>
        <p:spPr bwMode="auto">
          <a:xfrm>
            <a:off x="5133544" y="5855059"/>
            <a:ext cx="4552281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47" name="Rectángulo: esquinas redondeadas 46">
            <a:extLst>
              <a:ext uri="{FF2B5EF4-FFF2-40B4-BE49-F238E27FC236}">
                <a16:creationId xmlns:a16="http://schemas.microsoft.com/office/drawing/2014/main" id="{6ADF3F2D-1D96-4E5D-9E11-6D18BD5D3146}"/>
              </a:ext>
            </a:extLst>
          </p:cNvPr>
          <p:cNvSpPr/>
          <p:nvPr/>
        </p:nvSpPr>
        <p:spPr bwMode="auto">
          <a:xfrm>
            <a:off x="5108942" y="5109336"/>
            <a:ext cx="4552281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48" name="Text Box 10">
            <a:extLst>
              <a:ext uri="{FF2B5EF4-FFF2-40B4-BE49-F238E27FC236}">
                <a16:creationId xmlns:a16="http://schemas.microsoft.com/office/drawing/2014/main" id="{001959B3-B832-418E-8CCB-64FD0E1BF13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21715" y="3780337"/>
            <a:ext cx="4113675" cy="3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Aprobación ajustes de costos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9" name="Text Box 10">
            <a:extLst>
              <a:ext uri="{FF2B5EF4-FFF2-40B4-BE49-F238E27FC236}">
                <a16:creationId xmlns:a16="http://schemas.microsoft.com/office/drawing/2014/main" id="{CE536BBC-15A0-4A7E-86E9-D8AB2DD7509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177874" y="3799651"/>
            <a:ext cx="4383282" cy="3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 err="1">
                <a:latin typeface="Calibri" panose="020F0502020204030204" pitchFamily="34" charset="0"/>
                <a:cs typeface="Calibri" panose="020F0502020204030204" pitchFamily="34" charset="0"/>
              </a:rPr>
              <a:t>Aprob</a:t>
            </a:r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. de conceptos no previstos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0" name="Text Box 10">
            <a:extLst>
              <a:ext uri="{FF2B5EF4-FFF2-40B4-BE49-F238E27FC236}">
                <a16:creationId xmlns:a16="http://schemas.microsoft.com/office/drawing/2014/main" id="{D9211BB3-118F-4D70-A51F-19819D33B51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71018" y="4456742"/>
            <a:ext cx="4352092" cy="3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Autorización de convenios mod.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1" name="Text Box 10">
            <a:extLst>
              <a:ext uri="{FF2B5EF4-FFF2-40B4-BE49-F238E27FC236}">
                <a16:creationId xmlns:a16="http://schemas.microsoft.com/office/drawing/2014/main" id="{56D4FCCE-546A-4A7E-8316-E12BBCE5291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13851" y="5208066"/>
            <a:ext cx="3501444" cy="370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Terminación anticipada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2" name="Text Box 10">
            <a:extLst>
              <a:ext uri="{FF2B5EF4-FFF2-40B4-BE49-F238E27FC236}">
                <a16:creationId xmlns:a16="http://schemas.microsoft.com/office/drawing/2014/main" id="{C3E338EC-653B-405F-B836-7488133A539E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217211" y="5231246"/>
            <a:ext cx="4343945" cy="3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Rescisión administrativa contrato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3" name="Text Box 10">
            <a:extLst>
              <a:ext uri="{FF2B5EF4-FFF2-40B4-BE49-F238E27FC236}">
                <a16:creationId xmlns:a16="http://schemas.microsoft.com/office/drawing/2014/main" id="{D092D157-9F03-4AAC-9C49-01949DA2AE2C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048266" y="4486488"/>
            <a:ext cx="4722836" cy="3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Sustitución de personal involucrado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4" name="Text Box 10">
            <a:extLst>
              <a:ext uri="{FF2B5EF4-FFF2-40B4-BE49-F238E27FC236}">
                <a16:creationId xmlns:a16="http://schemas.microsoft.com/office/drawing/2014/main" id="{6E6A405F-6B53-4A09-82BF-D999E1487DA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96342" y="5934869"/>
            <a:ext cx="3518953" cy="3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Suspensiones de trabajos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5" name="Text Box 10">
            <a:extLst>
              <a:ext uri="{FF2B5EF4-FFF2-40B4-BE49-F238E27FC236}">
                <a16:creationId xmlns:a16="http://schemas.microsoft.com/office/drawing/2014/main" id="{464ED3C8-0515-4F0D-B586-92707FCBC62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095256" y="5961539"/>
            <a:ext cx="4443710" cy="3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Conciliaciones y </a:t>
            </a:r>
            <a:r>
              <a:rPr lang="es-MX" dirty="0" err="1">
                <a:latin typeface="Calibri" panose="020F0502020204030204" pitchFamily="34" charset="0"/>
                <a:cs typeface="Calibri" panose="020F0502020204030204" pitchFamily="34" charset="0"/>
              </a:rPr>
              <a:t>conv</a:t>
            </a:r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. respectivos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6" name="Rectángulo: esquinas redondeadas 55">
            <a:extLst>
              <a:ext uri="{FF2B5EF4-FFF2-40B4-BE49-F238E27FC236}">
                <a16:creationId xmlns:a16="http://schemas.microsoft.com/office/drawing/2014/main" id="{976C2099-6854-4133-964F-417AA3D3CF70}"/>
              </a:ext>
            </a:extLst>
          </p:cNvPr>
          <p:cNvSpPr/>
          <p:nvPr/>
        </p:nvSpPr>
        <p:spPr bwMode="auto">
          <a:xfrm>
            <a:off x="405025" y="6570122"/>
            <a:ext cx="4552280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57" name="Text Box 10">
            <a:extLst>
              <a:ext uri="{FF2B5EF4-FFF2-40B4-BE49-F238E27FC236}">
                <a16:creationId xmlns:a16="http://schemas.microsoft.com/office/drawing/2014/main" id="{DAAF4E96-0190-4F03-9BBD-E09C1E201ED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68189" y="6684671"/>
            <a:ext cx="4267201" cy="371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Casos fortuitos o fuerza mayor 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8" name="Rectángulo: esquinas redondeadas 57">
            <a:extLst>
              <a:ext uri="{FF2B5EF4-FFF2-40B4-BE49-F238E27FC236}">
                <a16:creationId xmlns:a16="http://schemas.microsoft.com/office/drawing/2014/main" id="{81A01AFC-A414-4613-9258-5A268DE25FA1}"/>
              </a:ext>
            </a:extLst>
          </p:cNvPr>
          <p:cNvSpPr/>
          <p:nvPr/>
        </p:nvSpPr>
        <p:spPr bwMode="auto">
          <a:xfrm>
            <a:off x="5133544" y="6553372"/>
            <a:ext cx="4552280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59" name="Rectángulo: esquinas redondeadas 58">
            <a:extLst>
              <a:ext uri="{FF2B5EF4-FFF2-40B4-BE49-F238E27FC236}">
                <a16:creationId xmlns:a16="http://schemas.microsoft.com/office/drawing/2014/main" id="{AB8D65C9-6D6F-4C1A-BBEA-276FF113D8A7}"/>
              </a:ext>
            </a:extLst>
          </p:cNvPr>
          <p:cNvSpPr/>
          <p:nvPr/>
        </p:nvSpPr>
        <p:spPr bwMode="auto">
          <a:xfrm>
            <a:off x="382787" y="2335201"/>
            <a:ext cx="9239962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60" name="Text Box 10">
            <a:extLst>
              <a:ext uri="{FF2B5EF4-FFF2-40B4-BE49-F238E27FC236}">
                <a16:creationId xmlns:a16="http://schemas.microsoft.com/office/drawing/2014/main" id="{B747C837-96B2-46DA-BEFB-3A51239F457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355548" y="6634638"/>
            <a:ext cx="4267201" cy="3710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La terminación de los trabajos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1" name="Text Box 10">
            <a:extLst>
              <a:ext uri="{FF2B5EF4-FFF2-40B4-BE49-F238E27FC236}">
                <a16:creationId xmlns:a16="http://schemas.microsoft.com/office/drawing/2014/main" id="{297592CB-1EDD-426D-A652-85F22AC71825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2236285" y="2466019"/>
            <a:ext cx="5717941" cy="3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Apertura de bitácora e inicio de los trabajos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6" name="Text Box 10">
            <a:extLst>
              <a:ext uri="{FF2B5EF4-FFF2-40B4-BE49-F238E27FC236}">
                <a16:creationId xmlns:a16="http://schemas.microsoft.com/office/drawing/2014/main" id="{B907F74D-64C2-408A-9807-B52E311144A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025510" y="7161733"/>
            <a:ext cx="486350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ts val="0"/>
              </a:spcBef>
            </a:pPr>
            <a:r>
              <a:rPr lang="es-MX" altLang="es-MX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Según Art. 124, Frac. I, Reglamento de LOPSRM</a:t>
            </a:r>
          </a:p>
        </p:txBody>
      </p:sp>
    </p:spTree>
    <p:extLst>
      <p:ext uri="{BB962C8B-B14F-4D97-AF65-F5344CB8AC3E}">
        <p14:creationId xmlns:p14="http://schemas.microsoft.com/office/powerpoint/2010/main" val="3923380967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-8452" y="1948637"/>
            <a:ext cx="10173863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3000" b="1" dirty="0">
                <a:latin typeface="Times New Roman" panose="02020603050405020304" pitchFamily="18" charset="0"/>
              </a:rPr>
              <a:t>Al superintendente le corresponde registrar notas relacionadas con:</a:t>
            </a:r>
          </a:p>
        </p:txBody>
      </p: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46051" y="3680332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3D5C0931-1A68-45F8-A25C-B9AEB96F70B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97679" y="4086747"/>
            <a:ext cx="5260528" cy="3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Falta o atraso de pagos de </a:t>
            </a:r>
            <a:r>
              <a:rPr lang="es-MX" dirty="0" err="1">
                <a:latin typeface="Calibri" panose="020F0502020204030204" pitchFamily="34" charset="0"/>
                <a:cs typeface="Calibri" panose="020F0502020204030204" pitchFamily="34" charset="0"/>
              </a:rPr>
              <a:t>estimac</a:t>
            </a:r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9D8710AA-6C1B-4DFE-8C89-C8CA8EC75332}"/>
              </a:ext>
            </a:extLst>
          </p:cNvPr>
          <p:cNvSpPr/>
          <p:nvPr/>
        </p:nvSpPr>
        <p:spPr bwMode="auto">
          <a:xfrm>
            <a:off x="544157" y="3995040"/>
            <a:ext cx="4552281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28" name="Text Box 10">
            <a:extLst>
              <a:ext uri="{FF2B5EF4-FFF2-40B4-BE49-F238E27FC236}">
                <a16:creationId xmlns:a16="http://schemas.microsoft.com/office/drawing/2014/main" id="{308C4E35-7F42-4FB5-9E6C-50C6B23501C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539672" y="4116986"/>
            <a:ext cx="4113675" cy="3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Solicitud de ajuste de costos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2" name="Rectángulo: esquinas redondeadas 31">
            <a:extLst>
              <a:ext uri="{FF2B5EF4-FFF2-40B4-BE49-F238E27FC236}">
                <a16:creationId xmlns:a16="http://schemas.microsoft.com/office/drawing/2014/main" id="{1EC73800-D8C2-41CE-A409-D35DB6A1B533}"/>
              </a:ext>
            </a:extLst>
          </p:cNvPr>
          <p:cNvSpPr/>
          <p:nvPr/>
        </p:nvSpPr>
        <p:spPr bwMode="auto">
          <a:xfrm>
            <a:off x="5270311" y="4006535"/>
            <a:ext cx="4552281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33" name="Rectángulo: esquinas redondeadas 32">
            <a:extLst>
              <a:ext uri="{FF2B5EF4-FFF2-40B4-BE49-F238E27FC236}">
                <a16:creationId xmlns:a16="http://schemas.microsoft.com/office/drawing/2014/main" id="{19D826F2-16F3-430F-A67A-4BEAB601CD88}"/>
              </a:ext>
            </a:extLst>
          </p:cNvPr>
          <p:cNvSpPr/>
          <p:nvPr/>
        </p:nvSpPr>
        <p:spPr bwMode="auto">
          <a:xfrm>
            <a:off x="544157" y="4670313"/>
            <a:ext cx="4552281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41" name="Rectángulo: esquinas redondeadas 40">
            <a:extLst>
              <a:ext uri="{FF2B5EF4-FFF2-40B4-BE49-F238E27FC236}">
                <a16:creationId xmlns:a16="http://schemas.microsoft.com/office/drawing/2014/main" id="{7913A5D3-BEAE-4230-B473-96FD6EE84F23}"/>
              </a:ext>
            </a:extLst>
          </p:cNvPr>
          <p:cNvSpPr/>
          <p:nvPr/>
        </p:nvSpPr>
        <p:spPr bwMode="auto">
          <a:xfrm>
            <a:off x="5267084" y="5361166"/>
            <a:ext cx="4552281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42" name="Rectángulo: esquinas redondeadas 41">
            <a:extLst>
              <a:ext uri="{FF2B5EF4-FFF2-40B4-BE49-F238E27FC236}">
                <a16:creationId xmlns:a16="http://schemas.microsoft.com/office/drawing/2014/main" id="{3A4AD7DC-5CD7-4901-8E84-178DE91EC016}"/>
              </a:ext>
            </a:extLst>
          </p:cNvPr>
          <p:cNvSpPr/>
          <p:nvPr/>
        </p:nvSpPr>
        <p:spPr bwMode="auto">
          <a:xfrm>
            <a:off x="5231839" y="4681709"/>
            <a:ext cx="4552281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45" name="Rectángulo: esquinas redondeadas 44">
            <a:extLst>
              <a:ext uri="{FF2B5EF4-FFF2-40B4-BE49-F238E27FC236}">
                <a16:creationId xmlns:a16="http://schemas.microsoft.com/office/drawing/2014/main" id="{8CBC45A1-2AA0-495D-A49B-668FFD55A208}"/>
              </a:ext>
            </a:extLst>
          </p:cNvPr>
          <p:cNvSpPr/>
          <p:nvPr/>
        </p:nvSpPr>
        <p:spPr bwMode="auto">
          <a:xfrm>
            <a:off x="555276" y="5349683"/>
            <a:ext cx="4552281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48" name="Text Box 10">
            <a:extLst>
              <a:ext uri="{FF2B5EF4-FFF2-40B4-BE49-F238E27FC236}">
                <a16:creationId xmlns:a16="http://schemas.microsoft.com/office/drawing/2014/main" id="{001959B3-B832-418E-8CCB-64FD0E1BF13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713156" y="4799362"/>
            <a:ext cx="4383282" cy="3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Solicitud conceptos no previstos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9" name="Text Box 10">
            <a:extLst>
              <a:ext uri="{FF2B5EF4-FFF2-40B4-BE49-F238E27FC236}">
                <a16:creationId xmlns:a16="http://schemas.microsoft.com/office/drawing/2014/main" id="{CE536BBC-15A0-4A7E-86E9-D8AB2DD7509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209637" y="4835152"/>
            <a:ext cx="4593228" cy="3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 Solicitud de cantidades adicionales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0" name="Text Box 10">
            <a:extLst>
              <a:ext uri="{FF2B5EF4-FFF2-40B4-BE49-F238E27FC236}">
                <a16:creationId xmlns:a16="http://schemas.microsoft.com/office/drawing/2014/main" id="{D9211BB3-118F-4D70-A51F-19819D33B51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26772" y="5488438"/>
            <a:ext cx="4587050" cy="3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altLang="es-MX" dirty="0">
                <a:latin typeface="Calibri" panose="020F0502020204030204" pitchFamily="34" charset="0"/>
                <a:cs typeface="Calibri" panose="020F0502020204030204" pitchFamily="34" charset="0"/>
              </a:rPr>
              <a:t>Solicitud de convenio modificatorio</a:t>
            </a:r>
          </a:p>
        </p:txBody>
      </p:sp>
      <p:sp>
        <p:nvSpPr>
          <p:cNvPr id="53" name="Text Box 10">
            <a:extLst>
              <a:ext uri="{FF2B5EF4-FFF2-40B4-BE49-F238E27FC236}">
                <a16:creationId xmlns:a16="http://schemas.microsoft.com/office/drawing/2014/main" id="{D092D157-9F03-4AAC-9C49-01949DA2AE2C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357789" y="5508029"/>
            <a:ext cx="4722836" cy="3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Aviso de terminación de trabajos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6" name="Text Box 10">
            <a:extLst>
              <a:ext uri="{FF2B5EF4-FFF2-40B4-BE49-F238E27FC236}">
                <a16:creationId xmlns:a16="http://schemas.microsoft.com/office/drawing/2014/main" id="{4793FBA1-848C-418A-8B2B-357C90700EC1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912815" y="3495110"/>
            <a:ext cx="4113675" cy="3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Solicitud de modificaciones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7" name="Rectángulo: esquinas redondeadas 36">
            <a:extLst>
              <a:ext uri="{FF2B5EF4-FFF2-40B4-BE49-F238E27FC236}">
                <a16:creationId xmlns:a16="http://schemas.microsoft.com/office/drawing/2014/main" id="{56436B73-284C-4848-86A9-A4DDB3B42975}"/>
              </a:ext>
            </a:extLst>
          </p:cNvPr>
          <p:cNvSpPr/>
          <p:nvPr/>
        </p:nvSpPr>
        <p:spPr bwMode="auto">
          <a:xfrm>
            <a:off x="544157" y="3368409"/>
            <a:ext cx="4552281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38" name="Text Box 10">
            <a:extLst>
              <a:ext uri="{FF2B5EF4-FFF2-40B4-BE49-F238E27FC236}">
                <a16:creationId xmlns:a16="http://schemas.microsoft.com/office/drawing/2014/main" id="{1EEA2CC8-9634-40A6-9215-797EC4B74824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382341" y="3508223"/>
            <a:ext cx="4307523" cy="3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Solicitud aprobación de </a:t>
            </a:r>
            <a:r>
              <a:rPr lang="es-MX" dirty="0" err="1">
                <a:latin typeface="Calibri" panose="020F0502020204030204" pitchFamily="34" charset="0"/>
                <a:cs typeface="Calibri" panose="020F0502020204030204" pitchFamily="34" charset="0"/>
              </a:rPr>
              <a:t>estimac</a:t>
            </a:r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9" name="Rectángulo: esquinas redondeadas 38">
            <a:extLst>
              <a:ext uri="{FF2B5EF4-FFF2-40B4-BE49-F238E27FC236}">
                <a16:creationId xmlns:a16="http://schemas.microsoft.com/office/drawing/2014/main" id="{193F24D4-1A9A-4659-BCCA-A9B953AABA45}"/>
              </a:ext>
            </a:extLst>
          </p:cNvPr>
          <p:cNvSpPr/>
          <p:nvPr/>
        </p:nvSpPr>
        <p:spPr bwMode="auto">
          <a:xfrm>
            <a:off x="5270312" y="3379521"/>
            <a:ext cx="4552281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26" name="Text Box 10">
            <a:extLst>
              <a:ext uri="{FF2B5EF4-FFF2-40B4-BE49-F238E27FC236}">
                <a16:creationId xmlns:a16="http://schemas.microsoft.com/office/drawing/2014/main" id="{3E2D65F0-8CCA-4309-8C59-79BC58E99432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074499" y="6931913"/>
            <a:ext cx="486350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ts val="0"/>
              </a:spcBef>
            </a:pPr>
            <a:r>
              <a:rPr lang="es-MX" altLang="es-MX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Según Art. 124, Frac. II, Reglamento de LOPSRM</a:t>
            </a:r>
          </a:p>
        </p:txBody>
      </p:sp>
    </p:spTree>
    <p:extLst>
      <p:ext uri="{BB962C8B-B14F-4D97-AF65-F5344CB8AC3E}">
        <p14:creationId xmlns:p14="http://schemas.microsoft.com/office/powerpoint/2010/main" val="1699082626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987890" y="1915364"/>
            <a:ext cx="7861244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3000" b="1" dirty="0">
                <a:latin typeface="Times New Roman" panose="02020603050405020304" pitchFamily="18" charset="0"/>
              </a:rPr>
              <a:t>A la supervisión le corresponde registrar notas relacionadas con:</a:t>
            </a:r>
          </a:p>
        </p:txBody>
      </p: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46051" y="3680332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3D5C0931-1A68-45F8-A25C-B9AEB96F70B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352571" y="3845320"/>
            <a:ext cx="9410301" cy="3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El avance físico financiero en las fechas de corte señaladas en el contrato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9D8710AA-6C1B-4DFE-8C89-C8CA8EC75332}"/>
              </a:ext>
            </a:extLst>
          </p:cNvPr>
          <p:cNvSpPr/>
          <p:nvPr/>
        </p:nvSpPr>
        <p:spPr bwMode="auto">
          <a:xfrm>
            <a:off x="305154" y="3702126"/>
            <a:ext cx="9178370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37" name="Text Box 10">
            <a:extLst>
              <a:ext uri="{FF2B5EF4-FFF2-40B4-BE49-F238E27FC236}">
                <a16:creationId xmlns:a16="http://schemas.microsoft.com/office/drawing/2014/main" id="{6D4ECDE1-4C5A-475A-B9FF-3C59F6EE647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422060" y="4612037"/>
            <a:ext cx="6847981" cy="3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El resultado de las pruebas de calidad de los insumos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8" name="Rectángulo: esquinas redondeadas 37">
            <a:extLst>
              <a:ext uri="{FF2B5EF4-FFF2-40B4-BE49-F238E27FC236}">
                <a16:creationId xmlns:a16="http://schemas.microsoft.com/office/drawing/2014/main" id="{84E132FB-5CA0-4FA4-BCFF-47E359354B91}"/>
              </a:ext>
            </a:extLst>
          </p:cNvPr>
          <p:cNvSpPr/>
          <p:nvPr/>
        </p:nvSpPr>
        <p:spPr bwMode="auto">
          <a:xfrm>
            <a:off x="305154" y="4473225"/>
            <a:ext cx="9178370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39" name="Text Box 10">
            <a:extLst>
              <a:ext uri="{FF2B5EF4-FFF2-40B4-BE49-F238E27FC236}">
                <a16:creationId xmlns:a16="http://schemas.microsoft.com/office/drawing/2014/main" id="{AC83516F-E124-46A2-8BE7-80342A45D27F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345758" y="5410806"/>
            <a:ext cx="9410301" cy="3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Lo relacionado con normas de seguridad e higiene y </a:t>
            </a:r>
            <a:r>
              <a:rPr lang="es-MX" dirty="0" err="1">
                <a:latin typeface="Calibri" panose="020F0502020204030204" pitchFamily="34" charset="0"/>
                <a:cs typeface="Calibri" panose="020F0502020204030204" pitchFamily="34" charset="0"/>
              </a:rPr>
              <a:t>protecc</a:t>
            </a:r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. al ambiente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0" name="Rectángulo: esquinas redondeadas 39">
            <a:extLst>
              <a:ext uri="{FF2B5EF4-FFF2-40B4-BE49-F238E27FC236}">
                <a16:creationId xmlns:a16="http://schemas.microsoft.com/office/drawing/2014/main" id="{1B25E3CF-5930-48EF-A9EC-FAFA0DBF94A9}"/>
              </a:ext>
            </a:extLst>
          </p:cNvPr>
          <p:cNvSpPr/>
          <p:nvPr/>
        </p:nvSpPr>
        <p:spPr bwMode="auto">
          <a:xfrm>
            <a:off x="298341" y="5267612"/>
            <a:ext cx="9178370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62" name="Text Box 10">
            <a:extLst>
              <a:ext uri="{FF2B5EF4-FFF2-40B4-BE49-F238E27FC236}">
                <a16:creationId xmlns:a16="http://schemas.microsoft.com/office/drawing/2014/main" id="{8521773F-8249-4A65-B052-2CC76E699406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345758" y="6207286"/>
            <a:ext cx="9410301" cy="367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/>
            <a:r>
              <a:rPr lang="es-MX" dirty="0">
                <a:latin typeface="Calibri" panose="020F0502020204030204" pitchFamily="34" charset="0"/>
                <a:cs typeface="Calibri" panose="020F0502020204030204" pitchFamily="34" charset="0"/>
              </a:rPr>
              <a:t>El avance físico financiero en las fechas de corte señaladas en el contrato</a:t>
            </a:r>
            <a:endParaRPr lang="es-MX" altLang="es-MX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3" name="Rectángulo: esquinas redondeadas 62">
            <a:extLst>
              <a:ext uri="{FF2B5EF4-FFF2-40B4-BE49-F238E27FC236}">
                <a16:creationId xmlns:a16="http://schemas.microsoft.com/office/drawing/2014/main" id="{7FA933A1-2285-437A-B8E2-7E11E80B5BEA}"/>
              </a:ext>
            </a:extLst>
          </p:cNvPr>
          <p:cNvSpPr/>
          <p:nvPr/>
        </p:nvSpPr>
        <p:spPr bwMode="auto">
          <a:xfrm>
            <a:off x="298341" y="6064092"/>
            <a:ext cx="9178370" cy="527095"/>
          </a:xfrm>
          <a:prstGeom prst="roundRect">
            <a:avLst/>
          </a:prstGeom>
          <a:noFill/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18" name="Text Box 10">
            <a:extLst>
              <a:ext uri="{FF2B5EF4-FFF2-40B4-BE49-F238E27FC236}">
                <a16:creationId xmlns:a16="http://schemas.microsoft.com/office/drawing/2014/main" id="{0B9F56E2-F140-47E1-8143-C59C534DE36A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4840430" y="6915725"/>
            <a:ext cx="486350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ts val="0"/>
              </a:spcBef>
            </a:pPr>
            <a:r>
              <a:rPr lang="es-MX" altLang="es-MX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Según Art. 124, Frac. III, Reglamento de LOPSRM</a:t>
            </a:r>
          </a:p>
        </p:txBody>
      </p:sp>
    </p:spTree>
    <p:extLst>
      <p:ext uri="{BB962C8B-B14F-4D97-AF65-F5344CB8AC3E}">
        <p14:creationId xmlns:p14="http://schemas.microsoft.com/office/powerpoint/2010/main" val="4249598837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71" y="419623"/>
            <a:ext cx="2088232" cy="1270955"/>
          </a:xfrm>
          <a:prstGeom prst="rect">
            <a:avLst/>
          </a:prstGeom>
        </p:spPr>
      </p:pic>
      <p:sp>
        <p:nvSpPr>
          <p:cNvPr id="34" name="Text Box 7"/>
          <p:cNvSpPr txBox="1">
            <a:spLocks noChangeArrowheads="1"/>
          </p:cNvSpPr>
          <p:nvPr/>
        </p:nvSpPr>
        <p:spPr bwMode="auto">
          <a:xfrm>
            <a:off x="786467" y="2380582"/>
            <a:ext cx="871423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3000" b="1" dirty="0">
                <a:latin typeface="Times New Roman" panose="02020603050405020304" pitchFamily="18" charset="0"/>
              </a:rPr>
              <a:t>Bitácora de obra referente a contrato de servicios:</a:t>
            </a:r>
          </a:p>
        </p:txBody>
      </p:sp>
      <p:grpSp>
        <p:nvGrpSpPr>
          <p:cNvPr id="20" name="Group 12">
            <a:extLst>
              <a:ext uri="{FF2B5EF4-FFF2-40B4-BE49-F238E27FC236}">
                <a16:creationId xmlns:a16="http://schemas.microsoft.com/office/drawing/2014/main" id="{235E1902-A901-459E-A31C-0EF796702EAA}"/>
              </a:ext>
            </a:extLst>
          </p:cNvPr>
          <p:cNvGrpSpPr>
            <a:grpSpLocks/>
          </p:cNvGrpSpPr>
          <p:nvPr/>
        </p:nvGrpSpPr>
        <p:grpSpPr bwMode="auto">
          <a:xfrm>
            <a:off x="3024088" y="779806"/>
            <a:ext cx="6459436" cy="703548"/>
            <a:chOff x="232" y="2569"/>
            <a:chExt cx="1920" cy="1647"/>
          </a:xfrm>
          <a:solidFill>
            <a:schemeClr val="bg1">
              <a:lumMod val="85000"/>
            </a:schemeClr>
          </a:solidFill>
        </p:grpSpPr>
        <p:sp>
          <p:nvSpPr>
            <p:cNvPr id="21" name="AutoShape 13">
              <a:extLst>
                <a:ext uri="{FF2B5EF4-FFF2-40B4-BE49-F238E27FC236}">
                  <a16:creationId xmlns:a16="http://schemas.microsoft.com/office/drawing/2014/main" id="{43ED68F4-EFF1-4AA5-A1FD-033BFA46B0E4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32" y="2569"/>
              <a:ext cx="1920" cy="1647"/>
            </a:xfrm>
            <a:prstGeom prst="roundRect">
              <a:avLst>
                <a:gd name="adj" fmla="val 17509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3" name="AutoShape 14">
              <a:extLst>
                <a:ext uri="{FF2B5EF4-FFF2-40B4-BE49-F238E27FC236}">
                  <a16:creationId xmlns:a16="http://schemas.microsoft.com/office/drawing/2014/main" id="{031C7D7F-F705-417E-913A-B1CB1DD38891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62" y="2574"/>
              <a:ext cx="1862" cy="1615"/>
            </a:xfrm>
            <a:prstGeom prst="roundRect">
              <a:avLst>
                <a:gd name="adj" fmla="val 16667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s-MX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alibri" panose="020F0502020204030204" pitchFamily="34" charset="0"/>
                  <a:cs typeface="Calibri" panose="020F0502020204030204" pitchFamily="34" charset="0"/>
                </a:rPr>
                <a:t>Dirección General de Auditoria a Obras Públicas</a:t>
              </a:r>
            </a:p>
          </p:txBody>
        </p:sp>
        <p:sp>
          <p:nvSpPr>
            <p:cNvPr id="24" name="AutoShape 15">
              <a:extLst>
                <a:ext uri="{FF2B5EF4-FFF2-40B4-BE49-F238E27FC236}">
                  <a16:creationId xmlns:a16="http://schemas.microsoft.com/office/drawing/2014/main" id="{7B181DB4-B93B-4A2D-97CA-1F9A4074949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3763"/>
              <a:ext cx="1837" cy="40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  <p:sp>
          <p:nvSpPr>
            <p:cNvPr id="25" name="AutoShape 16">
              <a:extLst>
                <a:ext uri="{FF2B5EF4-FFF2-40B4-BE49-F238E27FC236}">
                  <a16:creationId xmlns:a16="http://schemas.microsoft.com/office/drawing/2014/main" id="{47FFE1BE-513C-44BF-A660-B2C3E391C26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77" y="2587"/>
              <a:ext cx="1837" cy="408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s-MX"/>
            </a:p>
          </p:txBody>
        </p:sp>
      </p:grpSp>
      <p:sp>
        <p:nvSpPr>
          <p:cNvPr id="2" name="Abrir llave 1">
            <a:extLst>
              <a:ext uri="{FF2B5EF4-FFF2-40B4-BE49-F238E27FC236}">
                <a16:creationId xmlns:a16="http://schemas.microsoft.com/office/drawing/2014/main" id="{41CC2AC4-9D08-4487-A66E-903B19F298E8}"/>
              </a:ext>
            </a:extLst>
          </p:cNvPr>
          <p:cNvSpPr/>
          <p:nvPr/>
        </p:nvSpPr>
        <p:spPr bwMode="auto">
          <a:xfrm>
            <a:off x="4846051" y="3680332"/>
            <a:ext cx="1296144" cy="2381668"/>
          </a:xfrm>
          <a:prstGeom prst="leftBrac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449263" rtl="0" eaLnBrk="1" fontAlgn="base" latinLnBrk="0" hangingPunct="1">
              <a:lnSpc>
                <a:spcPct val="70000"/>
              </a:lnSpc>
              <a:spcBef>
                <a:spcPct val="5000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buNone/>
              <a:tabLst/>
            </a:pPr>
            <a:endParaRPr kumimoji="0" lang="es-MX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Franklin Gothic Medium" panose="020B0603020102020204" pitchFamily="34" charset="0"/>
            </a:endParaRP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3D5C0931-1A68-45F8-A25C-B9AEB96F70BB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352571" y="3650169"/>
            <a:ext cx="9410301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>
              <a:lnSpc>
                <a:spcPct val="100000"/>
              </a:lnSpc>
            </a:pPr>
            <a:r>
              <a:rPr lang="es-MX" sz="28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Deberá contener como mínimo las </a:t>
            </a:r>
            <a:r>
              <a:rPr lang="es-MX" sz="2800" b="0" i="0" u="sng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modificaciones</a:t>
            </a:r>
            <a:r>
              <a:rPr lang="es-MX" sz="28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 autorizadas a los </a:t>
            </a:r>
            <a:r>
              <a:rPr lang="es-MX" sz="2800" b="0" i="0" u="sng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alcances</a:t>
            </a:r>
            <a:r>
              <a:rPr lang="es-MX" sz="2800" b="0" i="0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 del contrato</a:t>
            </a:r>
            <a:r>
              <a:rPr lang="es-MX" sz="28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, las </a:t>
            </a:r>
            <a:r>
              <a:rPr lang="es-MX" sz="2800" b="0" i="0" u="sng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ampliaciones o reducciones de los mismos</a:t>
            </a:r>
            <a:r>
              <a:rPr lang="es-MX" sz="28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 y los </a:t>
            </a:r>
            <a:r>
              <a:rPr lang="es-MX" sz="2800" b="0" i="0" u="sng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resultados de las revisiones</a:t>
            </a:r>
            <a:r>
              <a:rPr lang="es-MX" sz="28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 que efectúe la dependencia o entidad, así como las </a:t>
            </a:r>
            <a:r>
              <a:rPr lang="es-MX" sz="2800" b="0" i="0" u="sng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solicitudes de información </a:t>
            </a:r>
            <a:r>
              <a:rPr lang="es-MX" sz="2800" b="0" i="0" u="none" strike="noStrike" baseline="0" dirty="0">
                <a:latin typeface="Calibri" panose="020F0502020204030204" pitchFamily="34" charset="0"/>
                <a:cs typeface="Calibri" panose="020F0502020204030204" pitchFamily="34" charset="0"/>
              </a:rPr>
              <a:t>que tenga que hacer el contratista para efectuar las labores encomendadas.</a:t>
            </a:r>
            <a:endParaRPr lang="es-MX" altLang="es-MX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1" name="Text Box 10">
            <a:extLst>
              <a:ext uri="{FF2B5EF4-FFF2-40B4-BE49-F238E27FC236}">
                <a16:creationId xmlns:a16="http://schemas.microsoft.com/office/drawing/2014/main" id="{07A98E74-763E-4177-A338-4D94569C6088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4838616" y="6757945"/>
            <a:ext cx="486350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just" eaLnBrk="0" hangingPunct="0">
              <a:lnSpc>
                <a:spcPct val="100000"/>
              </a:lnSpc>
              <a:spcBef>
                <a:spcPts val="0"/>
              </a:spcBef>
            </a:pPr>
            <a:r>
              <a:rPr lang="es-MX" altLang="es-MX" sz="1800" dirty="0">
                <a:solidFill>
                  <a:schemeClr val="accent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Según Art. 126, Reglamento de LOPSRM</a:t>
            </a:r>
          </a:p>
        </p:txBody>
      </p:sp>
    </p:spTree>
    <p:extLst>
      <p:ext uri="{BB962C8B-B14F-4D97-AF65-F5344CB8AC3E}">
        <p14:creationId xmlns:p14="http://schemas.microsoft.com/office/powerpoint/2010/main" val="4014590399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Text Box 2"/>
          <p:cNvSpPr txBox="1">
            <a:spLocks noChangeArrowheads="1"/>
          </p:cNvSpPr>
          <p:nvPr/>
        </p:nvSpPr>
        <p:spPr bwMode="gray">
          <a:xfrm>
            <a:off x="1479602" y="4427909"/>
            <a:ext cx="6624638" cy="228758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0" algn="ctr">
                <a:solidFill>
                  <a:srgbClr val="BBF6EE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>
              <a:lnSpc>
                <a:spcPct val="100000"/>
              </a:lnSpc>
              <a:buClrTx/>
              <a:buSzTx/>
              <a:buFontTx/>
              <a:buNone/>
            </a:pPr>
            <a:r>
              <a:rPr lang="es-MX" altLang="es-MX" sz="48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GRACIAS A TODOS LOS PRESENTES POR SU ATENCIÓN</a:t>
            </a:r>
            <a:endParaRPr lang="es-ES" altLang="es-MX" sz="48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4" name="Picture 2" descr="Resultado de imagen para bitacora de obra">
            <a:extLst>
              <a:ext uri="{FF2B5EF4-FFF2-40B4-BE49-F238E27FC236}">
                <a16:creationId xmlns:a16="http://schemas.microsoft.com/office/drawing/2014/main" id="{3910E0C4-A235-4770-938A-8763653C54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984" y="538161"/>
            <a:ext cx="5612151" cy="3744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ext Box 2"/>
          <p:cNvSpPr txBox="1">
            <a:spLocks noChangeArrowheads="1"/>
          </p:cNvSpPr>
          <p:nvPr/>
        </p:nvSpPr>
        <p:spPr bwMode="auto">
          <a:xfrm>
            <a:off x="1042988" y="5022850"/>
            <a:ext cx="7812087" cy="1723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defTabSz="449263" hangingPunct="0">
              <a:lnSpc>
                <a:spcPct val="90000"/>
              </a:lnSpc>
              <a:spcBef>
                <a:spcPct val="0"/>
              </a:spcBef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defTabSz="449263" hangingPunct="0">
              <a:lnSpc>
                <a:spcPct val="90000"/>
              </a:lnSpc>
              <a:spcBef>
                <a:spcPct val="0"/>
              </a:spcBef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defTabSz="449263" hangingPunct="0">
              <a:lnSpc>
                <a:spcPct val="90000"/>
              </a:lnSpc>
              <a:spcBef>
                <a:spcPct val="0"/>
              </a:spcBef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defTabSz="449263" hangingPunct="0">
              <a:lnSpc>
                <a:spcPct val="90000"/>
              </a:lnSpc>
              <a:spcBef>
                <a:spcPct val="0"/>
              </a:spcBef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defTabSz="449263" hangingPunct="0">
              <a:lnSpc>
                <a:spcPct val="90000"/>
              </a:lnSpc>
              <a:spcBef>
                <a:spcPct val="0"/>
              </a:spcBef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1535113" indent="-215900" defTabSz="449263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1992313" indent="-215900" defTabSz="449263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2449513" indent="-215900" defTabSz="449263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2906713" indent="-215900" defTabSz="449263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45000"/>
              <a:buFont typeface="StarSymbol" charset="0"/>
              <a:defRPr sz="24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hangingPunct="1">
              <a:lnSpc>
                <a:spcPct val="70000"/>
              </a:lnSpc>
              <a:spcBef>
                <a:spcPct val="50000"/>
              </a:spcBef>
            </a:pPr>
            <a:r>
              <a:rPr lang="es-ES_tradnl" altLang="es-MX" sz="2600" dirty="0">
                <a:solidFill>
                  <a:schemeClr val="tx1"/>
                </a:solidFill>
                <a:latin typeface="Franklin Gothic Medium" panose="020B0603020102020204" pitchFamily="34" charset="0"/>
              </a:rPr>
              <a:t>Boulevard Paseo Río Sonora Sur 189 entre California y Río </a:t>
            </a:r>
            <a:r>
              <a:rPr lang="es-ES_tradnl" altLang="es-MX" sz="2600" dirty="0" err="1">
                <a:solidFill>
                  <a:schemeClr val="tx1"/>
                </a:solidFill>
                <a:latin typeface="Franklin Gothic Medium" panose="020B0603020102020204" pitchFamily="34" charset="0"/>
              </a:rPr>
              <a:t>Cocospera</a:t>
            </a:r>
            <a:r>
              <a:rPr lang="es-ES_tradnl" altLang="es-MX" sz="2600" dirty="0">
                <a:solidFill>
                  <a:schemeClr val="tx1"/>
                </a:solidFill>
                <a:latin typeface="Franklin Gothic Medium" panose="020B0603020102020204" pitchFamily="34" charset="0"/>
              </a:rPr>
              <a:t>, Colonia Proyecto Río Sonora</a:t>
            </a:r>
          </a:p>
          <a:p>
            <a:pPr hangingPunct="1">
              <a:lnSpc>
                <a:spcPct val="70000"/>
              </a:lnSpc>
              <a:spcBef>
                <a:spcPct val="50000"/>
              </a:spcBef>
            </a:pPr>
            <a:r>
              <a:rPr lang="es-ES_tradnl" altLang="es-MX" sz="2600" dirty="0">
                <a:solidFill>
                  <a:schemeClr val="tx1"/>
                </a:solidFill>
                <a:latin typeface="Franklin Gothic Medium" panose="020B0603020102020204" pitchFamily="34" charset="0"/>
              </a:rPr>
              <a:t>Teléfonos 236-65-04 al 08</a:t>
            </a:r>
            <a:endParaRPr lang="es-MX" altLang="es-MX" sz="2600" dirty="0">
              <a:solidFill>
                <a:schemeClr val="tx1"/>
              </a:solidFill>
              <a:latin typeface="Franklin Gothic Medium" panose="020B0603020102020204" pitchFamily="34" charset="0"/>
            </a:endParaRPr>
          </a:p>
          <a:p>
            <a:pPr algn="r" hangingPunct="1">
              <a:lnSpc>
                <a:spcPct val="70000"/>
              </a:lnSpc>
              <a:spcBef>
                <a:spcPct val="50000"/>
              </a:spcBef>
            </a:pPr>
            <a:r>
              <a:rPr lang="es-MX" altLang="es-MX" sz="3200" dirty="0">
                <a:solidFill>
                  <a:schemeClr val="tx1"/>
                </a:solidFill>
                <a:latin typeface="Franklin Gothic Medium" panose="020B0603020102020204" pitchFamily="34" charset="0"/>
              </a:rPr>
              <a:t>atencion@isaf.gob.mx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079" y="1237926"/>
            <a:ext cx="4176465" cy="2541911"/>
          </a:xfrm>
          <a:prstGeom prst="rect">
            <a:avLst/>
          </a:prstGeom>
        </p:spPr>
      </p:pic>
    </p:spTree>
  </p:cSld>
  <p:clrMapOvr>
    <a:masterClrMapping/>
  </p:clrMapOvr>
  <p:transition/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449263" rtl="0" eaLnBrk="1" fontAlgn="base" latinLnBrk="0" hangingPunct="1">
          <a:lnSpc>
            <a:spcPct val="70000"/>
          </a:lnSpc>
          <a:spcBef>
            <a:spcPct val="50000"/>
          </a:spcBef>
          <a:spcAft>
            <a:spcPct val="0"/>
          </a:spcAft>
          <a:buClr>
            <a:srgbClr val="000000"/>
          </a:buClr>
          <a:buSzPct val="45000"/>
          <a:buFont typeface="StarSymbol" charset="0"/>
          <a:buNone/>
          <a:tabLst/>
          <a:defRPr kumimoji="0" lang="en-GB" altLang="es-MX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Franklin Gothic Medium" panose="020B06030201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449263" rtl="0" eaLnBrk="1" fontAlgn="base" latinLnBrk="0" hangingPunct="1">
          <a:lnSpc>
            <a:spcPct val="70000"/>
          </a:lnSpc>
          <a:spcBef>
            <a:spcPct val="50000"/>
          </a:spcBef>
          <a:spcAft>
            <a:spcPct val="0"/>
          </a:spcAft>
          <a:buClr>
            <a:srgbClr val="000000"/>
          </a:buClr>
          <a:buSzPct val="45000"/>
          <a:buFont typeface="StarSymbol" charset="0"/>
          <a:buNone/>
          <a:tabLst/>
          <a:defRPr kumimoji="0" lang="en-GB" altLang="es-MX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Franklin Gothic Medium" panose="020B0603020102020204" pitchFamily="34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9671</TotalTime>
  <Words>1924</Words>
  <Application>Microsoft Office PowerPoint</Application>
  <PresentationFormat>Personalizado</PresentationFormat>
  <Paragraphs>213</Paragraphs>
  <Slides>38</Slides>
  <Notes>38</Notes>
  <HiddenSlides>0</HiddenSlides>
  <MMClips>2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38</vt:i4>
      </vt:variant>
    </vt:vector>
  </HeadingPairs>
  <TitlesOfParts>
    <vt:vector size="46" baseType="lpstr">
      <vt:lpstr>Arial</vt:lpstr>
      <vt:lpstr>Calibri</vt:lpstr>
      <vt:lpstr>Franklin Gothic Medium</vt:lpstr>
      <vt:lpstr>StarSymbol</vt:lpstr>
      <vt:lpstr>Symbol</vt:lpstr>
      <vt:lpstr>Times New Roman</vt:lpstr>
      <vt:lpstr>Wingdings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PARTICIPACION CIUDADANA EN LAS OBRAS PUBLICAS</dc:title>
  <dc:creator>ialarcon</dc:creator>
  <cp:lastModifiedBy>Rosalinda Leyva</cp:lastModifiedBy>
  <cp:revision>555</cp:revision>
  <cp:lastPrinted>2021-02-15T21:17:43Z</cp:lastPrinted>
  <dcterms:created xsi:type="dcterms:W3CDTF">2007-06-21T01:31:51Z</dcterms:created>
  <dcterms:modified xsi:type="dcterms:W3CDTF">2021-02-16T22:15:50Z</dcterms:modified>
</cp:coreProperties>
</file>