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notesMasterIdLst>
    <p:notesMasterId r:id="rId9"/>
  </p:notesMasterIdLst>
  <p:handoutMasterIdLst>
    <p:handoutMasterId r:id="rId10"/>
  </p:handoutMasterIdLst>
  <p:sldIdLst>
    <p:sldId id="256" r:id="rId2"/>
    <p:sldId id="666" r:id="rId3"/>
    <p:sldId id="715" r:id="rId4"/>
    <p:sldId id="730" r:id="rId5"/>
    <p:sldId id="727" r:id="rId6"/>
    <p:sldId id="728" r:id="rId7"/>
    <p:sldId id="731" r:id="rId8"/>
  </p:sldIdLst>
  <p:sldSz cx="12192000" cy="6858000"/>
  <p:notesSz cx="7023100" cy="93091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Open Sans" panose="020B0604020202020204" charset="0"/>
      <p:regular r:id="rId15"/>
      <p:bold r:id="rId16"/>
      <p:italic r:id="rId17"/>
      <p:boldItalic r:id="rId18"/>
    </p:embeddedFont>
    <p:embeddedFont>
      <p:font typeface="Source Sans Pro" panose="020B0503030403020204" pitchFamily="34" charset="0"/>
      <p:regular r:id="rId19"/>
      <p:bold r:id="rId20"/>
      <p:italic r:id="rId21"/>
      <p:boldItalic r:id="rId22"/>
    </p:embeddedFont>
    <p:embeddedFont>
      <p:font typeface="Source Sans Pro Black" panose="020B0803030403020204" pitchFamily="34" charset="0"/>
      <p:bold r:id="rId23"/>
      <p:boldItalic r:id="rId24"/>
    </p:embeddedFont>
    <p:embeddedFont>
      <p:font typeface="Source Sans Pro Light" panose="020B0403030403020204" pitchFamily="34" charset="0"/>
      <p:regular r:id="rId25"/>
      <p:italic r:id="rId26"/>
    </p:embeddedFont>
  </p:embeddedFontLst>
  <p:defaultTextStyle>
    <a:defPPr>
      <a:defRPr lang="es-MX"/>
    </a:defPPr>
    <a:lvl1pPr marL="0" algn="l" defTabSz="105503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7517" algn="l" defTabSz="105503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55035" algn="l" defTabSz="105503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82552" algn="l" defTabSz="105503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10069" algn="l" defTabSz="105503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37587" algn="l" defTabSz="105503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65104" algn="l" defTabSz="105503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92622" algn="l" defTabSz="105503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220139" algn="l" defTabSz="105503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predeterminada" id="{CEE10514-7A8A-4CD0-9D14-0BA3978D41A6}">
          <p14:sldIdLst>
            <p14:sldId id="256"/>
            <p14:sldId id="666"/>
            <p14:sldId id="715"/>
            <p14:sldId id="730"/>
            <p14:sldId id="727"/>
            <p14:sldId id="728"/>
            <p14:sldId id="73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millan" initials="P" lastIdx="1" clrIdx="0">
    <p:extLst>
      <p:ext uri="{19B8F6BF-5375-455C-9EA6-DF929625EA0E}">
        <p15:presenceInfo xmlns:p15="http://schemas.microsoft.com/office/powerpoint/2012/main" userId="Pmillan" providerId="None"/>
      </p:ext>
    </p:extLst>
  </p:cmAuthor>
  <p:cmAuthor id="2" name="L.C.P. José Enrique Haro" initials="LJEH" lastIdx="2" clrIdx="1">
    <p:extLst>
      <p:ext uri="{19B8F6BF-5375-455C-9EA6-DF929625EA0E}">
        <p15:presenceInfo xmlns:p15="http://schemas.microsoft.com/office/powerpoint/2012/main" userId="L.C.P. José Enrique Haro" providerId="None"/>
      </p:ext>
    </p:extLst>
  </p:cmAuthor>
  <p:cmAuthor id="3" name="Auditor SEVAC ISAF" initials="ASI" lastIdx="1" clrIdx="2">
    <p:extLst>
      <p:ext uri="{19B8F6BF-5375-455C-9EA6-DF929625EA0E}">
        <p15:presenceInfo xmlns:p15="http://schemas.microsoft.com/office/powerpoint/2012/main" userId="S::sevac@isafgobmx.onmicrosoft.com::604917ec-9507-4c2a-babb-0d9cc6199d47" providerId="AD"/>
      </p:ext>
    </p:extLst>
  </p:cmAuthor>
  <p:cmAuthor id="4" name="MARTIN ALBERTO IBARRA GALLARDO" initials="MAIG" lastIdx="1" clrIdx="3">
    <p:extLst>
      <p:ext uri="{19B8F6BF-5375-455C-9EA6-DF929625EA0E}">
        <p15:presenceInfo xmlns:p15="http://schemas.microsoft.com/office/powerpoint/2012/main" userId="S::martin.ibarragallardo@unison.mx::c3b40500-877b-46fa-bbde-23a5e380cf23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12147"/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E3FDE45-AF77-4B5C-9715-49D594BDF05E}" styleName="Estilo claro 1 - Acento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26" autoAdjust="0"/>
    <p:restoredTop sz="94249" autoAdjust="0"/>
  </p:normalViewPr>
  <p:slideViewPr>
    <p:cSldViewPr snapToGrid="0">
      <p:cViewPr varScale="1">
        <p:scale>
          <a:sx n="40" d="100"/>
          <a:sy n="40" d="100"/>
        </p:scale>
        <p:origin x="1020" y="3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14532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2988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font" Target="fonts/font16.fntdata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font" Target="fonts/font15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font" Target="fonts/font14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font" Target="fonts/font13.fntdata"/><Relationship Id="rId28" Type="http://schemas.openxmlformats.org/officeDocument/2006/relationships/presProps" Target="presProps.xml"/><Relationship Id="rId10" Type="http://schemas.openxmlformats.org/officeDocument/2006/relationships/handoutMaster" Target="handoutMasters/handoutMaster1.xml"/><Relationship Id="rId19" Type="http://schemas.openxmlformats.org/officeDocument/2006/relationships/font" Target="fonts/font9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Relationship Id="rId22" Type="http://schemas.openxmlformats.org/officeDocument/2006/relationships/font" Target="fonts/font12.fntdata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85581F6-2173-4901-BEA4-25CF19B901A7}" type="doc">
      <dgm:prSet loTypeId="urn:microsoft.com/office/officeart/2005/8/layout/process5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s-MX"/>
        </a:p>
      </dgm:t>
    </dgm:pt>
    <dgm:pt modelId="{A831342D-F50B-4CC6-8E93-BC25F4683801}">
      <dgm:prSet phldrT="[Texto]" custT="1"/>
      <dgm:spPr/>
      <dgm:t>
        <a:bodyPr/>
        <a:lstStyle/>
        <a:p>
          <a:r>
            <a:rPr lang="es-MX" sz="1400" dirty="0"/>
            <a:t>1. </a:t>
          </a:r>
          <a:r>
            <a:rPr lang="es-MX" sz="15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Establecer controles con el propósito de aperturar una cuenta bancaria única y especifica donde se depositen los recursos del Fondo.</a:t>
          </a:r>
          <a:endParaRPr lang="es-MX" sz="1400" dirty="0"/>
        </a:p>
      </dgm:t>
    </dgm:pt>
    <dgm:pt modelId="{B4B86CEF-7847-497D-ACAB-F08C3893698A}" type="parTrans" cxnId="{8801D6D6-F98B-4A36-ACA0-51F5D032E41C}">
      <dgm:prSet/>
      <dgm:spPr/>
      <dgm:t>
        <a:bodyPr/>
        <a:lstStyle/>
        <a:p>
          <a:endParaRPr lang="es-MX" sz="1400"/>
        </a:p>
      </dgm:t>
    </dgm:pt>
    <dgm:pt modelId="{BA17D694-5078-4229-9F3E-4936E945EC24}" type="sibTrans" cxnId="{8801D6D6-F98B-4A36-ACA0-51F5D032E41C}">
      <dgm:prSet custT="1"/>
      <dgm:spPr/>
      <dgm:t>
        <a:bodyPr/>
        <a:lstStyle/>
        <a:p>
          <a:endParaRPr lang="es-MX" sz="1400"/>
        </a:p>
      </dgm:t>
    </dgm:pt>
    <dgm:pt modelId="{B195C1DF-BC52-4FE7-92B3-C4658F6CB60E}">
      <dgm:prSet custT="1"/>
      <dgm:spPr/>
      <dgm:t>
        <a:bodyPr/>
        <a:lstStyle/>
        <a:p>
          <a:r>
            <a:rPr lang="es-MX" sz="1400" dirty="0"/>
            <a:t>2. </a:t>
          </a:r>
          <a:r>
            <a:rPr lang="es-MX" sz="15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Corroborar que las erogaciones realizadas se hayan efectuado de acuerdo a lo establecido en la Ley de Coordinación Fiscal.</a:t>
          </a:r>
          <a:endParaRPr lang="es-MX" sz="1400" dirty="0"/>
        </a:p>
      </dgm:t>
    </dgm:pt>
    <dgm:pt modelId="{A5B5EE2A-6242-40B7-8A3A-8C117EC31814}" type="parTrans" cxnId="{279F5FB7-6D4A-4FDB-806F-4DF34C39C153}">
      <dgm:prSet/>
      <dgm:spPr/>
      <dgm:t>
        <a:bodyPr/>
        <a:lstStyle/>
        <a:p>
          <a:endParaRPr lang="es-MX" sz="1400"/>
        </a:p>
      </dgm:t>
    </dgm:pt>
    <dgm:pt modelId="{0C15C34B-01B2-46EF-B211-A66BF2D5DD65}" type="sibTrans" cxnId="{279F5FB7-6D4A-4FDB-806F-4DF34C39C153}">
      <dgm:prSet custT="1"/>
      <dgm:spPr/>
      <dgm:t>
        <a:bodyPr/>
        <a:lstStyle/>
        <a:p>
          <a:endParaRPr lang="es-MX" sz="1400"/>
        </a:p>
      </dgm:t>
    </dgm:pt>
    <dgm:pt modelId="{58574021-4CE5-4ADE-AAD3-FF5BCF365E24}">
      <dgm:prSet custT="1"/>
      <dgm:spPr/>
      <dgm:t>
        <a:bodyPr/>
        <a:lstStyle/>
        <a:p>
          <a:r>
            <a:rPr lang="es-MX" sz="1400" dirty="0"/>
            <a:t>3. </a:t>
          </a:r>
          <a:r>
            <a:rPr lang="es-MX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Verificar que todas las erogaciones realizadas se hayan realizado de acuerdo a los limites y rangos establecidos.</a:t>
          </a:r>
          <a:endParaRPr lang="es-MX" sz="1400" dirty="0"/>
        </a:p>
      </dgm:t>
    </dgm:pt>
    <dgm:pt modelId="{0CFAF233-77BC-4899-A5A8-37D4B93AB4E0}" type="parTrans" cxnId="{473A44B3-C3FF-4EEB-BB53-D3CC5E0CDA21}">
      <dgm:prSet/>
      <dgm:spPr/>
      <dgm:t>
        <a:bodyPr/>
        <a:lstStyle/>
        <a:p>
          <a:endParaRPr lang="es-MX" sz="1400"/>
        </a:p>
      </dgm:t>
    </dgm:pt>
    <dgm:pt modelId="{11790D69-BEB1-4C1E-A53C-2A22D9EC0ED8}" type="sibTrans" cxnId="{473A44B3-C3FF-4EEB-BB53-D3CC5E0CDA21}">
      <dgm:prSet custT="1"/>
      <dgm:spPr/>
      <dgm:t>
        <a:bodyPr/>
        <a:lstStyle/>
        <a:p>
          <a:endParaRPr lang="es-MX" sz="1400"/>
        </a:p>
      </dgm:t>
    </dgm:pt>
    <dgm:pt modelId="{C8E1497B-AB61-4B84-8FAA-880AE0DD5066}">
      <dgm:prSet custT="1"/>
      <dgm:spPr/>
      <dgm:t>
        <a:bodyPr/>
        <a:lstStyle/>
        <a:p>
          <a:r>
            <a:rPr lang="es-MX" sz="1400" dirty="0"/>
            <a:t>6. </a:t>
          </a:r>
          <a:r>
            <a:rPr lang="es-MX" sz="1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rPr>
            <a:t>Verificar que se haya dado a conocer la información en </a:t>
          </a:r>
          <a:r>
            <a:rPr lang="en-US" sz="1400" dirty="0">
              <a:solidFill>
                <a:schemeClr val="bg1"/>
              </a:solidFill>
              <a:effectLst/>
              <a:latin typeface="Roboto"/>
              <a:ea typeface="Times New Roman" panose="02020603050405020304" pitchFamily="18" charset="0"/>
              <a:cs typeface="Times New Roman" panose="02020603050405020304" pitchFamily="18" charset="0"/>
            </a:rPr>
            <a:t>el Sistema de Recursos Federales Transferidos de la Secretaría de Hacienda (RFT).</a:t>
          </a:r>
          <a:r>
            <a:rPr lang="es-ES" sz="1400" dirty="0"/>
            <a:t>.</a:t>
          </a:r>
          <a:endParaRPr lang="es-MX" sz="1400" dirty="0"/>
        </a:p>
      </dgm:t>
    </dgm:pt>
    <dgm:pt modelId="{7E778FF4-C949-4C38-9339-C1B2E15A93E6}" type="parTrans" cxnId="{8C55A8DA-D203-473A-B4AF-1A07CB5D6158}">
      <dgm:prSet/>
      <dgm:spPr/>
      <dgm:t>
        <a:bodyPr/>
        <a:lstStyle/>
        <a:p>
          <a:endParaRPr lang="es-MX" sz="1400"/>
        </a:p>
      </dgm:t>
    </dgm:pt>
    <dgm:pt modelId="{AB583A17-99A4-49AA-A987-A2E02F0A076A}" type="sibTrans" cxnId="{8C55A8DA-D203-473A-B4AF-1A07CB5D6158}">
      <dgm:prSet custT="1"/>
      <dgm:spPr/>
      <dgm:t>
        <a:bodyPr/>
        <a:lstStyle/>
        <a:p>
          <a:endParaRPr lang="es-MX" sz="1400"/>
        </a:p>
      </dgm:t>
    </dgm:pt>
    <dgm:pt modelId="{A05FE870-F99F-4CCA-8E15-17263949C7C5}">
      <dgm:prSet custT="1"/>
      <dgm:spPr/>
      <dgm:t>
        <a:bodyPr/>
        <a:lstStyle/>
        <a:p>
          <a:r>
            <a:rPr lang="es-MX" sz="1400" dirty="0"/>
            <a:t>5. </a:t>
          </a:r>
          <a:r>
            <a:rPr lang="es-MX" sz="15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En el caso de remanente de recursos al cierre del ejercicio comprobar que hayan sido comprometidos o devengados.</a:t>
          </a:r>
          <a:endParaRPr lang="es-ES" sz="1400" dirty="0"/>
        </a:p>
      </dgm:t>
    </dgm:pt>
    <dgm:pt modelId="{E237273E-D236-4E8B-913E-A92FC0D093C0}" type="parTrans" cxnId="{90E2E8BE-4F49-4992-982E-D9A5A185297A}">
      <dgm:prSet/>
      <dgm:spPr/>
      <dgm:t>
        <a:bodyPr/>
        <a:lstStyle/>
        <a:p>
          <a:endParaRPr lang="es-MX" sz="1400"/>
        </a:p>
      </dgm:t>
    </dgm:pt>
    <dgm:pt modelId="{3B6976F4-D880-45F4-9813-A35D1A744018}" type="sibTrans" cxnId="{90E2E8BE-4F49-4992-982E-D9A5A185297A}">
      <dgm:prSet/>
      <dgm:spPr/>
      <dgm:t>
        <a:bodyPr/>
        <a:lstStyle/>
        <a:p>
          <a:endParaRPr lang="es-MX" sz="1400"/>
        </a:p>
      </dgm:t>
    </dgm:pt>
    <dgm:pt modelId="{5C55A6D2-209F-4F3A-8BC9-FED5AEDA4942}">
      <dgm:prSet custT="1"/>
      <dgm:spPr/>
      <dgm:t>
        <a:bodyPr/>
        <a:lstStyle/>
        <a:p>
          <a:r>
            <a:rPr lang="es-ES" sz="1400" dirty="0"/>
            <a:t>4.- </a:t>
          </a:r>
          <a:r>
            <a:rPr lang="es-MX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Comprobar que se haya elaborado y publicado en la pagina de internet del Municipio el programa de evaluaciones a mas tardar en el mes de abril del ejercicio.</a:t>
          </a:r>
          <a:endParaRPr lang="es-MX" sz="1400" dirty="0"/>
        </a:p>
      </dgm:t>
    </dgm:pt>
    <dgm:pt modelId="{6E01C248-4506-41FA-A369-AA9319629FEC}" type="parTrans" cxnId="{ECB57FE0-8C1B-469A-A08F-DE10FD7D6ECB}">
      <dgm:prSet/>
      <dgm:spPr/>
      <dgm:t>
        <a:bodyPr/>
        <a:lstStyle/>
        <a:p>
          <a:endParaRPr lang="es-MX"/>
        </a:p>
      </dgm:t>
    </dgm:pt>
    <dgm:pt modelId="{FD652213-F648-4463-A7EA-EBC7689C9938}" type="sibTrans" cxnId="{ECB57FE0-8C1B-469A-A08F-DE10FD7D6ECB}">
      <dgm:prSet/>
      <dgm:spPr/>
      <dgm:t>
        <a:bodyPr/>
        <a:lstStyle/>
        <a:p>
          <a:endParaRPr lang="es-MX"/>
        </a:p>
      </dgm:t>
    </dgm:pt>
    <dgm:pt modelId="{9B64295D-9DDC-43AB-B877-F4049548D677}" type="pres">
      <dgm:prSet presAssocID="{B85581F6-2173-4901-BEA4-25CF19B901A7}" presName="diagram" presStyleCnt="0">
        <dgm:presLayoutVars>
          <dgm:dir/>
          <dgm:resizeHandles val="exact"/>
        </dgm:presLayoutVars>
      </dgm:prSet>
      <dgm:spPr/>
    </dgm:pt>
    <dgm:pt modelId="{237298F4-CC38-432D-84A1-A0857A932140}" type="pres">
      <dgm:prSet presAssocID="{A831342D-F50B-4CC6-8E93-BC25F4683801}" presName="node" presStyleLbl="node1" presStyleIdx="0" presStyleCnt="6" custScaleX="129002" custScaleY="142554" custLinFactNeighborX="3835" custLinFactNeighborY="-9156">
        <dgm:presLayoutVars>
          <dgm:bulletEnabled val="1"/>
        </dgm:presLayoutVars>
      </dgm:prSet>
      <dgm:spPr/>
    </dgm:pt>
    <dgm:pt modelId="{28778A57-55CC-4B49-867C-E435FA1F9A13}" type="pres">
      <dgm:prSet presAssocID="{BA17D694-5078-4229-9F3E-4936E945EC24}" presName="sibTrans" presStyleLbl="sibTrans2D1" presStyleIdx="0" presStyleCnt="5" custAng="21474039" custScaleX="103463" custScaleY="81952" custLinFactNeighborX="13964" custLinFactNeighborY="-21441"/>
      <dgm:spPr/>
    </dgm:pt>
    <dgm:pt modelId="{0F826AE7-589C-42CF-AA27-FE5EB4FB28D3}" type="pres">
      <dgm:prSet presAssocID="{BA17D694-5078-4229-9F3E-4936E945EC24}" presName="connectorText" presStyleLbl="sibTrans2D1" presStyleIdx="0" presStyleCnt="5"/>
      <dgm:spPr/>
    </dgm:pt>
    <dgm:pt modelId="{BA67574B-0294-43C4-BE68-45DB59173A8A}" type="pres">
      <dgm:prSet presAssocID="{B195C1DF-BC52-4FE7-92B3-C4658F6CB60E}" presName="node" presStyleLbl="node1" presStyleIdx="1" presStyleCnt="6" custScaleX="129724" custScaleY="152287" custLinFactNeighborX="-13228" custLinFactNeighborY="2332">
        <dgm:presLayoutVars>
          <dgm:bulletEnabled val="1"/>
        </dgm:presLayoutVars>
      </dgm:prSet>
      <dgm:spPr/>
    </dgm:pt>
    <dgm:pt modelId="{0781F913-D263-4696-9AA0-584AB4968844}" type="pres">
      <dgm:prSet presAssocID="{0C15C34B-01B2-46EF-B211-A66BF2D5DD65}" presName="sibTrans" presStyleLbl="sibTrans2D1" presStyleIdx="1" presStyleCnt="5" custAng="21596482" custScaleX="117419" custScaleY="55693" custLinFactNeighborX="18710" custLinFactNeighborY="-35079"/>
      <dgm:spPr/>
    </dgm:pt>
    <dgm:pt modelId="{4967F2E5-22D1-4F3D-94A3-B2DA79256DAE}" type="pres">
      <dgm:prSet presAssocID="{0C15C34B-01B2-46EF-B211-A66BF2D5DD65}" presName="connectorText" presStyleLbl="sibTrans2D1" presStyleIdx="1" presStyleCnt="5"/>
      <dgm:spPr/>
    </dgm:pt>
    <dgm:pt modelId="{C0FE1F4E-E96E-4C21-B311-26BDEEA9FD48}" type="pres">
      <dgm:prSet presAssocID="{58574021-4CE5-4ADE-AAD3-FF5BCF365E24}" presName="node" presStyleLbl="node1" presStyleIdx="2" presStyleCnt="6" custScaleX="185007" custScaleY="152875" custLinFactNeighborX="-24594" custLinFactNeighborY="1295">
        <dgm:presLayoutVars>
          <dgm:bulletEnabled val="1"/>
        </dgm:presLayoutVars>
      </dgm:prSet>
      <dgm:spPr/>
    </dgm:pt>
    <dgm:pt modelId="{06CB3001-9DEF-4243-9D2D-AE1090CC7E3C}" type="pres">
      <dgm:prSet presAssocID="{11790D69-BEB1-4C1E-A53C-2A22D9EC0ED8}" presName="sibTrans" presStyleLbl="sibTrans2D1" presStyleIdx="2" presStyleCnt="5" custAng="17200165" custFlipHor="1" custScaleX="12716" custScaleY="106560" custLinFactX="79150" custLinFactNeighborX="100000" custLinFactNeighborY="-16067"/>
      <dgm:spPr/>
    </dgm:pt>
    <dgm:pt modelId="{988D7CE8-6B11-4E6B-A27E-99D623085B0C}" type="pres">
      <dgm:prSet presAssocID="{11790D69-BEB1-4C1E-A53C-2A22D9EC0ED8}" presName="connectorText" presStyleLbl="sibTrans2D1" presStyleIdx="2" presStyleCnt="5"/>
      <dgm:spPr/>
    </dgm:pt>
    <dgm:pt modelId="{5DCAA3E4-32B4-4514-B876-FCC46BF042E4}" type="pres">
      <dgm:prSet presAssocID="{C8E1497B-AB61-4B84-8FAA-880AE0DD5066}" presName="node" presStyleLbl="node1" presStyleIdx="3" presStyleCnt="6" custScaleX="120087" custScaleY="136079" custLinFactX="-200000" custLinFactNeighborX="-225913" custLinFactNeighborY="-31409">
        <dgm:presLayoutVars>
          <dgm:bulletEnabled val="1"/>
        </dgm:presLayoutVars>
      </dgm:prSet>
      <dgm:spPr/>
    </dgm:pt>
    <dgm:pt modelId="{EF2CE81E-D6FA-482C-971B-698091CBF708}" type="pres">
      <dgm:prSet presAssocID="{AB583A17-99A4-49AA-A987-A2E02F0A076A}" presName="sibTrans" presStyleLbl="sibTrans2D1" presStyleIdx="3" presStyleCnt="5" custAng="10862068" custScaleX="99250" custScaleY="73687" custLinFactNeighborX="-10503" custLinFactNeighborY="-25492"/>
      <dgm:spPr/>
    </dgm:pt>
    <dgm:pt modelId="{8C1C053F-2110-4556-B468-045CE39AB8E3}" type="pres">
      <dgm:prSet presAssocID="{AB583A17-99A4-49AA-A987-A2E02F0A076A}" presName="connectorText" presStyleLbl="sibTrans2D1" presStyleIdx="3" presStyleCnt="5"/>
      <dgm:spPr/>
    </dgm:pt>
    <dgm:pt modelId="{CAB09D31-7916-429C-8227-6A2C076704B6}" type="pres">
      <dgm:prSet presAssocID="{A05FE870-F99F-4CCA-8E15-17263949C7C5}" presName="node" presStyleLbl="node1" presStyleIdx="4" presStyleCnt="6" custScaleX="152050" custScaleY="123207" custLinFactNeighborX="-67058" custLinFactNeighborY="-32297">
        <dgm:presLayoutVars>
          <dgm:bulletEnabled val="1"/>
        </dgm:presLayoutVars>
      </dgm:prSet>
      <dgm:spPr/>
    </dgm:pt>
    <dgm:pt modelId="{CABF8071-99A2-4C31-919F-CF17F043A084}" type="pres">
      <dgm:prSet presAssocID="{3B6976F4-D880-45F4-9813-A35D1A744018}" presName="sibTrans" presStyleLbl="sibTrans2D1" presStyleIdx="4" presStyleCnt="5" custAng="10800341" custScaleX="81434" custScaleY="57288" custLinFactNeighborX="-2133" custLinFactNeighborY="-29012"/>
      <dgm:spPr/>
    </dgm:pt>
    <dgm:pt modelId="{7C2FFC56-D9EF-41EE-A2DC-82EC1F4E137F}" type="pres">
      <dgm:prSet presAssocID="{3B6976F4-D880-45F4-9813-A35D1A744018}" presName="connectorText" presStyleLbl="sibTrans2D1" presStyleIdx="4" presStyleCnt="5"/>
      <dgm:spPr/>
    </dgm:pt>
    <dgm:pt modelId="{F4F68A02-6470-4267-B1A2-C1E34E51ACBF}" type="pres">
      <dgm:prSet presAssocID="{5C55A6D2-209F-4F3A-8BC9-FED5AEDA4942}" presName="node" presStyleLbl="node1" presStyleIdx="5" presStyleCnt="6" custScaleX="146702" custScaleY="126283" custLinFactX="104036" custLinFactNeighborX="200000" custLinFactNeighborY="-36747">
        <dgm:presLayoutVars>
          <dgm:bulletEnabled val="1"/>
        </dgm:presLayoutVars>
      </dgm:prSet>
      <dgm:spPr/>
    </dgm:pt>
  </dgm:ptLst>
  <dgm:cxnLst>
    <dgm:cxn modelId="{498AF275-201A-419B-9CB9-E463EA4A37D5}" type="presOf" srcId="{B85581F6-2173-4901-BEA4-25CF19B901A7}" destId="{9B64295D-9DDC-43AB-B877-F4049548D677}" srcOrd="0" destOrd="0" presId="urn:microsoft.com/office/officeart/2005/8/layout/process5"/>
    <dgm:cxn modelId="{37D21B59-9A80-437F-83DF-C8B27F0F3A34}" type="presOf" srcId="{AB583A17-99A4-49AA-A987-A2E02F0A076A}" destId="{8C1C053F-2110-4556-B468-045CE39AB8E3}" srcOrd="1" destOrd="0" presId="urn:microsoft.com/office/officeart/2005/8/layout/process5"/>
    <dgm:cxn modelId="{12FA6292-B409-4369-BE44-A99C124F31D9}" type="presOf" srcId="{3B6976F4-D880-45F4-9813-A35D1A744018}" destId="{7C2FFC56-D9EF-41EE-A2DC-82EC1F4E137F}" srcOrd="1" destOrd="0" presId="urn:microsoft.com/office/officeart/2005/8/layout/process5"/>
    <dgm:cxn modelId="{2466B793-8EB9-43E0-9508-25AA9412E956}" type="presOf" srcId="{C8E1497B-AB61-4B84-8FAA-880AE0DD5066}" destId="{5DCAA3E4-32B4-4514-B876-FCC46BF042E4}" srcOrd="0" destOrd="0" presId="urn:microsoft.com/office/officeart/2005/8/layout/process5"/>
    <dgm:cxn modelId="{124A939D-B2B3-41F1-997F-2F7CB31E13AD}" type="presOf" srcId="{5C55A6D2-209F-4F3A-8BC9-FED5AEDA4942}" destId="{F4F68A02-6470-4267-B1A2-C1E34E51ACBF}" srcOrd="0" destOrd="0" presId="urn:microsoft.com/office/officeart/2005/8/layout/process5"/>
    <dgm:cxn modelId="{23754AAB-6572-4E2F-959C-17D4EB3E1AAF}" type="presOf" srcId="{3B6976F4-D880-45F4-9813-A35D1A744018}" destId="{CABF8071-99A2-4C31-919F-CF17F043A084}" srcOrd="0" destOrd="0" presId="urn:microsoft.com/office/officeart/2005/8/layout/process5"/>
    <dgm:cxn modelId="{D5F93EB0-2D4F-400D-A274-CE4E83C12F08}" type="presOf" srcId="{BA17D694-5078-4229-9F3E-4936E945EC24}" destId="{0F826AE7-589C-42CF-AA27-FE5EB4FB28D3}" srcOrd="1" destOrd="0" presId="urn:microsoft.com/office/officeart/2005/8/layout/process5"/>
    <dgm:cxn modelId="{473A44B3-C3FF-4EEB-BB53-D3CC5E0CDA21}" srcId="{B85581F6-2173-4901-BEA4-25CF19B901A7}" destId="{58574021-4CE5-4ADE-AAD3-FF5BCF365E24}" srcOrd="2" destOrd="0" parTransId="{0CFAF233-77BC-4899-A5A8-37D4B93AB4E0}" sibTransId="{11790D69-BEB1-4C1E-A53C-2A22D9EC0ED8}"/>
    <dgm:cxn modelId="{279F5FB7-6D4A-4FDB-806F-4DF34C39C153}" srcId="{B85581F6-2173-4901-BEA4-25CF19B901A7}" destId="{B195C1DF-BC52-4FE7-92B3-C4658F6CB60E}" srcOrd="1" destOrd="0" parTransId="{A5B5EE2A-6242-40B7-8A3A-8C117EC31814}" sibTransId="{0C15C34B-01B2-46EF-B211-A66BF2D5DD65}"/>
    <dgm:cxn modelId="{90E2E8BE-4F49-4992-982E-D9A5A185297A}" srcId="{B85581F6-2173-4901-BEA4-25CF19B901A7}" destId="{A05FE870-F99F-4CCA-8E15-17263949C7C5}" srcOrd="4" destOrd="0" parTransId="{E237273E-D236-4E8B-913E-A92FC0D093C0}" sibTransId="{3B6976F4-D880-45F4-9813-A35D1A744018}"/>
    <dgm:cxn modelId="{12D0BACA-6A32-4B93-A28D-45F53E5DAB5D}" type="presOf" srcId="{0C15C34B-01B2-46EF-B211-A66BF2D5DD65}" destId="{4967F2E5-22D1-4F3D-94A3-B2DA79256DAE}" srcOrd="1" destOrd="0" presId="urn:microsoft.com/office/officeart/2005/8/layout/process5"/>
    <dgm:cxn modelId="{90B61ED0-657C-4B3F-BEAF-B1A930745C5E}" type="presOf" srcId="{11790D69-BEB1-4C1E-A53C-2A22D9EC0ED8}" destId="{06CB3001-9DEF-4243-9D2D-AE1090CC7E3C}" srcOrd="0" destOrd="0" presId="urn:microsoft.com/office/officeart/2005/8/layout/process5"/>
    <dgm:cxn modelId="{909EA6D0-7E89-428E-9121-C48934D3AB83}" type="presOf" srcId="{A05FE870-F99F-4CCA-8E15-17263949C7C5}" destId="{CAB09D31-7916-429C-8227-6A2C076704B6}" srcOrd="0" destOrd="0" presId="urn:microsoft.com/office/officeart/2005/8/layout/process5"/>
    <dgm:cxn modelId="{8801D6D6-F98B-4A36-ACA0-51F5D032E41C}" srcId="{B85581F6-2173-4901-BEA4-25CF19B901A7}" destId="{A831342D-F50B-4CC6-8E93-BC25F4683801}" srcOrd="0" destOrd="0" parTransId="{B4B86CEF-7847-497D-ACAB-F08C3893698A}" sibTransId="{BA17D694-5078-4229-9F3E-4936E945EC24}"/>
    <dgm:cxn modelId="{2EA58FD8-A596-45AE-A15E-F174066723C7}" type="presOf" srcId="{0C15C34B-01B2-46EF-B211-A66BF2D5DD65}" destId="{0781F913-D263-4696-9AA0-584AB4968844}" srcOrd="0" destOrd="0" presId="urn:microsoft.com/office/officeart/2005/8/layout/process5"/>
    <dgm:cxn modelId="{8C55A8DA-D203-473A-B4AF-1A07CB5D6158}" srcId="{B85581F6-2173-4901-BEA4-25CF19B901A7}" destId="{C8E1497B-AB61-4B84-8FAA-880AE0DD5066}" srcOrd="3" destOrd="0" parTransId="{7E778FF4-C949-4C38-9339-C1B2E15A93E6}" sibTransId="{AB583A17-99A4-49AA-A987-A2E02F0A076A}"/>
    <dgm:cxn modelId="{ECB57FE0-8C1B-469A-A08F-DE10FD7D6ECB}" srcId="{B85581F6-2173-4901-BEA4-25CF19B901A7}" destId="{5C55A6D2-209F-4F3A-8BC9-FED5AEDA4942}" srcOrd="5" destOrd="0" parTransId="{6E01C248-4506-41FA-A369-AA9319629FEC}" sibTransId="{FD652213-F648-4463-A7EA-EBC7689C9938}"/>
    <dgm:cxn modelId="{197F6BE6-6B7A-4A40-9011-03E99076299A}" type="presOf" srcId="{A831342D-F50B-4CC6-8E93-BC25F4683801}" destId="{237298F4-CC38-432D-84A1-A0857A932140}" srcOrd="0" destOrd="0" presId="urn:microsoft.com/office/officeart/2005/8/layout/process5"/>
    <dgm:cxn modelId="{7C0BC5EE-17B1-4F62-B173-2A3E8D784DEE}" type="presOf" srcId="{B195C1DF-BC52-4FE7-92B3-C4658F6CB60E}" destId="{BA67574B-0294-43C4-BE68-45DB59173A8A}" srcOrd="0" destOrd="0" presId="urn:microsoft.com/office/officeart/2005/8/layout/process5"/>
    <dgm:cxn modelId="{65B9EEEF-A761-4734-A662-A1E5186DCEF2}" type="presOf" srcId="{58574021-4CE5-4ADE-AAD3-FF5BCF365E24}" destId="{C0FE1F4E-E96E-4C21-B311-26BDEEA9FD48}" srcOrd="0" destOrd="0" presId="urn:microsoft.com/office/officeart/2005/8/layout/process5"/>
    <dgm:cxn modelId="{991C36F5-CFF0-4515-A27A-E262CE9359D4}" type="presOf" srcId="{BA17D694-5078-4229-9F3E-4936E945EC24}" destId="{28778A57-55CC-4B49-867C-E435FA1F9A13}" srcOrd="0" destOrd="0" presId="urn:microsoft.com/office/officeart/2005/8/layout/process5"/>
    <dgm:cxn modelId="{D9CBF7F6-EAAD-45FD-8A6F-B8E999551F83}" type="presOf" srcId="{11790D69-BEB1-4C1E-A53C-2A22D9EC0ED8}" destId="{988D7CE8-6B11-4E6B-A27E-99D623085B0C}" srcOrd="1" destOrd="0" presId="urn:microsoft.com/office/officeart/2005/8/layout/process5"/>
    <dgm:cxn modelId="{042151F8-078E-4EDE-AC4D-4C316A1C4CB6}" type="presOf" srcId="{AB583A17-99A4-49AA-A987-A2E02F0A076A}" destId="{EF2CE81E-D6FA-482C-971B-698091CBF708}" srcOrd="0" destOrd="0" presId="urn:microsoft.com/office/officeart/2005/8/layout/process5"/>
    <dgm:cxn modelId="{8F102D6F-C8CF-4546-872E-86B77B7AC7F3}" type="presParOf" srcId="{9B64295D-9DDC-43AB-B877-F4049548D677}" destId="{237298F4-CC38-432D-84A1-A0857A932140}" srcOrd="0" destOrd="0" presId="urn:microsoft.com/office/officeart/2005/8/layout/process5"/>
    <dgm:cxn modelId="{EA51C5DC-9E8E-42F0-9DEF-8868C64EDF4A}" type="presParOf" srcId="{9B64295D-9DDC-43AB-B877-F4049548D677}" destId="{28778A57-55CC-4B49-867C-E435FA1F9A13}" srcOrd="1" destOrd="0" presId="urn:microsoft.com/office/officeart/2005/8/layout/process5"/>
    <dgm:cxn modelId="{46885F17-5E4D-4A98-B5BC-2780ED938C6F}" type="presParOf" srcId="{28778A57-55CC-4B49-867C-E435FA1F9A13}" destId="{0F826AE7-589C-42CF-AA27-FE5EB4FB28D3}" srcOrd="0" destOrd="0" presId="urn:microsoft.com/office/officeart/2005/8/layout/process5"/>
    <dgm:cxn modelId="{381B2358-8190-4FE0-8FBB-C0272DC994BC}" type="presParOf" srcId="{9B64295D-9DDC-43AB-B877-F4049548D677}" destId="{BA67574B-0294-43C4-BE68-45DB59173A8A}" srcOrd="2" destOrd="0" presId="urn:microsoft.com/office/officeart/2005/8/layout/process5"/>
    <dgm:cxn modelId="{AF3C19B9-D0E1-4693-B2DC-9A8F0C9F3721}" type="presParOf" srcId="{9B64295D-9DDC-43AB-B877-F4049548D677}" destId="{0781F913-D263-4696-9AA0-584AB4968844}" srcOrd="3" destOrd="0" presId="urn:microsoft.com/office/officeart/2005/8/layout/process5"/>
    <dgm:cxn modelId="{F228509C-6A09-4F43-B1D8-46FEAB9E86B9}" type="presParOf" srcId="{0781F913-D263-4696-9AA0-584AB4968844}" destId="{4967F2E5-22D1-4F3D-94A3-B2DA79256DAE}" srcOrd="0" destOrd="0" presId="urn:microsoft.com/office/officeart/2005/8/layout/process5"/>
    <dgm:cxn modelId="{14E0A44A-A716-4679-B68F-FFBFE25C4222}" type="presParOf" srcId="{9B64295D-9DDC-43AB-B877-F4049548D677}" destId="{C0FE1F4E-E96E-4C21-B311-26BDEEA9FD48}" srcOrd="4" destOrd="0" presId="urn:microsoft.com/office/officeart/2005/8/layout/process5"/>
    <dgm:cxn modelId="{8259445A-ED9F-4515-A3B4-C78319F87713}" type="presParOf" srcId="{9B64295D-9DDC-43AB-B877-F4049548D677}" destId="{06CB3001-9DEF-4243-9D2D-AE1090CC7E3C}" srcOrd="5" destOrd="0" presId="urn:microsoft.com/office/officeart/2005/8/layout/process5"/>
    <dgm:cxn modelId="{5A6D45A3-336E-499F-94A4-E91618A3CA3B}" type="presParOf" srcId="{06CB3001-9DEF-4243-9D2D-AE1090CC7E3C}" destId="{988D7CE8-6B11-4E6B-A27E-99D623085B0C}" srcOrd="0" destOrd="0" presId="urn:microsoft.com/office/officeart/2005/8/layout/process5"/>
    <dgm:cxn modelId="{FE0EB993-1EBB-4E64-B8F2-22F1E86D8B02}" type="presParOf" srcId="{9B64295D-9DDC-43AB-B877-F4049548D677}" destId="{5DCAA3E4-32B4-4514-B876-FCC46BF042E4}" srcOrd="6" destOrd="0" presId="urn:microsoft.com/office/officeart/2005/8/layout/process5"/>
    <dgm:cxn modelId="{7FB11231-098F-40DC-A580-B2897C0045CA}" type="presParOf" srcId="{9B64295D-9DDC-43AB-B877-F4049548D677}" destId="{EF2CE81E-D6FA-482C-971B-698091CBF708}" srcOrd="7" destOrd="0" presId="urn:microsoft.com/office/officeart/2005/8/layout/process5"/>
    <dgm:cxn modelId="{2E542151-A34F-4342-89D4-ADC0EDFA608B}" type="presParOf" srcId="{EF2CE81E-D6FA-482C-971B-698091CBF708}" destId="{8C1C053F-2110-4556-B468-045CE39AB8E3}" srcOrd="0" destOrd="0" presId="urn:microsoft.com/office/officeart/2005/8/layout/process5"/>
    <dgm:cxn modelId="{718615FF-AD44-4FB3-8F95-B58A5536C978}" type="presParOf" srcId="{9B64295D-9DDC-43AB-B877-F4049548D677}" destId="{CAB09D31-7916-429C-8227-6A2C076704B6}" srcOrd="8" destOrd="0" presId="urn:microsoft.com/office/officeart/2005/8/layout/process5"/>
    <dgm:cxn modelId="{AD04CD47-0290-4B83-A9F0-F7CCE73A6A09}" type="presParOf" srcId="{9B64295D-9DDC-43AB-B877-F4049548D677}" destId="{CABF8071-99A2-4C31-919F-CF17F043A084}" srcOrd="9" destOrd="0" presId="urn:microsoft.com/office/officeart/2005/8/layout/process5"/>
    <dgm:cxn modelId="{C2E5CB12-B68C-4F84-ABF6-B448AEEAB61A}" type="presParOf" srcId="{CABF8071-99A2-4C31-919F-CF17F043A084}" destId="{7C2FFC56-D9EF-41EE-A2DC-82EC1F4E137F}" srcOrd="0" destOrd="0" presId="urn:microsoft.com/office/officeart/2005/8/layout/process5"/>
    <dgm:cxn modelId="{68444D41-DF30-4CFC-9B3C-7FB53F1F5075}" type="presParOf" srcId="{9B64295D-9DDC-43AB-B877-F4049548D677}" destId="{F4F68A02-6470-4267-B1A2-C1E34E51ACBF}" srcOrd="10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7298F4-CC38-432D-84A1-A0857A932140}">
      <dsp:nvSpPr>
        <dsp:cNvPr id="0" name=""/>
        <dsp:cNvSpPr/>
      </dsp:nvSpPr>
      <dsp:spPr>
        <a:xfrm>
          <a:off x="87113" y="17182"/>
          <a:ext cx="2910531" cy="192977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400" kern="1200" dirty="0"/>
            <a:t>1. </a:t>
          </a:r>
          <a:r>
            <a:rPr lang="es-MX" sz="1500" kern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Establecer controles con el propósito de aperturar una cuenta bancaria única y especifica donde se depositen los recursos del Fondo.</a:t>
          </a:r>
          <a:endParaRPr lang="es-MX" sz="1400" kern="1200" dirty="0"/>
        </a:p>
      </dsp:txBody>
      <dsp:txXfrm>
        <a:off x="143634" y="73703"/>
        <a:ext cx="2797489" cy="1816732"/>
      </dsp:txXfrm>
    </dsp:sp>
    <dsp:sp modelId="{28778A57-55CC-4B49-867C-E435FA1F9A13}">
      <dsp:nvSpPr>
        <dsp:cNvPr id="0" name=""/>
        <dsp:cNvSpPr/>
      </dsp:nvSpPr>
      <dsp:spPr>
        <a:xfrm rot="29519">
          <a:off x="3144939" y="710046"/>
          <a:ext cx="284064" cy="458550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1400" kern="1200"/>
        </a:p>
      </dsp:txBody>
      <dsp:txXfrm>
        <a:off x="3144941" y="801390"/>
        <a:ext cx="198845" cy="275130"/>
      </dsp:txXfrm>
    </dsp:sp>
    <dsp:sp modelId="{BA67574B-0294-43C4-BE68-45DB59173A8A}">
      <dsp:nvSpPr>
        <dsp:cNvPr id="0" name=""/>
        <dsp:cNvSpPr/>
      </dsp:nvSpPr>
      <dsp:spPr>
        <a:xfrm>
          <a:off x="3515146" y="106818"/>
          <a:ext cx="2926820" cy="2061531"/>
        </a:xfrm>
        <a:prstGeom prst="roundRect">
          <a:avLst>
            <a:gd name="adj" fmla="val 10000"/>
          </a:avLst>
        </a:prstGeom>
        <a:solidFill>
          <a:schemeClr val="accent2">
            <a:hueOff val="-1607799"/>
            <a:satOff val="996"/>
            <a:lumOff val="-4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400" kern="1200" dirty="0"/>
            <a:t>2. </a:t>
          </a:r>
          <a:r>
            <a:rPr lang="es-MX" sz="1500" kern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Corroborar que las erogaciones realizadas se hayan efectuado de acuerdo a lo establecido en la Ley de Coordinación Fiscal.</a:t>
          </a:r>
          <a:endParaRPr lang="es-MX" sz="1400" kern="1200" dirty="0"/>
        </a:p>
      </dsp:txBody>
      <dsp:txXfrm>
        <a:off x="3575526" y="167198"/>
        <a:ext cx="2806060" cy="1940771"/>
      </dsp:txXfrm>
    </dsp:sp>
    <dsp:sp modelId="{0781F913-D263-4696-9AA0-584AB4968844}">
      <dsp:nvSpPr>
        <dsp:cNvPr id="0" name=""/>
        <dsp:cNvSpPr/>
      </dsp:nvSpPr>
      <dsp:spPr>
        <a:xfrm rot="21584982">
          <a:off x="6618336" y="779550"/>
          <a:ext cx="402044" cy="311621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2009749"/>
            <a:satOff val="1245"/>
            <a:lumOff val="-53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1400" kern="1200"/>
        </a:p>
      </dsp:txBody>
      <dsp:txXfrm>
        <a:off x="6618336" y="842078"/>
        <a:ext cx="308558" cy="186973"/>
      </dsp:txXfrm>
    </dsp:sp>
    <dsp:sp modelId="{C0FE1F4E-E96E-4C21-B311-26BDEEA9FD48}">
      <dsp:nvSpPr>
        <dsp:cNvPr id="0" name=""/>
        <dsp:cNvSpPr/>
      </dsp:nvSpPr>
      <dsp:spPr>
        <a:xfrm>
          <a:off x="7088005" y="88801"/>
          <a:ext cx="4174110" cy="2069490"/>
        </a:xfrm>
        <a:prstGeom prst="roundRect">
          <a:avLst>
            <a:gd name="adj" fmla="val 10000"/>
          </a:avLst>
        </a:prstGeom>
        <a:solidFill>
          <a:schemeClr val="accent2">
            <a:hueOff val="-3215599"/>
            <a:satOff val="1992"/>
            <a:lumOff val="-86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400" kern="1200" dirty="0"/>
            <a:t>3. </a:t>
          </a:r>
          <a:r>
            <a:rPr lang="es-MX" sz="1400" kern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Verificar que todas las erogaciones realizadas se hayan realizado de acuerdo a los limites y rangos establecidos.</a:t>
          </a:r>
          <a:endParaRPr lang="es-MX" sz="1400" kern="1200" dirty="0"/>
        </a:p>
      </dsp:txBody>
      <dsp:txXfrm>
        <a:off x="7148618" y="149414"/>
        <a:ext cx="4052884" cy="1948264"/>
      </dsp:txXfrm>
    </dsp:sp>
    <dsp:sp modelId="{06CB3001-9DEF-4243-9D2D-AE1090CC7E3C}">
      <dsp:nvSpPr>
        <dsp:cNvPr id="0" name=""/>
        <dsp:cNvSpPr/>
      </dsp:nvSpPr>
      <dsp:spPr>
        <a:xfrm rot="16229731" flipH="1">
          <a:off x="9161233" y="2036126"/>
          <a:ext cx="308852" cy="596240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4019498"/>
            <a:satOff val="2490"/>
            <a:lumOff val="-107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1400" kern="1200"/>
        </a:p>
      </dsp:txBody>
      <dsp:txXfrm rot="10800000">
        <a:off x="9207962" y="2109048"/>
        <a:ext cx="216196" cy="357744"/>
      </dsp:txXfrm>
    </dsp:sp>
    <dsp:sp modelId="{5DCAA3E4-32B4-4514-B876-FCC46BF042E4}">
      <dsp:nvSpPr>
        <dsp:cNvPr id="0" name=""/>
        <dsp:cNvSpPr/>
      </dsp:nvSpPr>
      <dsp:spPr>
        <a:xfrm>
          <a:off x="0" y="2618049"/>
          <a:ext cx="2709391" cy="1842121"/>
        </a:xfrm>
        <a:prstGeom prst="roundRect">
          <a:avLst>
            <a:gd name="adj" fmla="val 10000"/>
          </a:avLst>
        </a:prstGeom>
        <a:solidFill>
          <a:schemeClr val="accent2">
            <a:hueOff val="-4823398"/>
            <a:satOff val="2989"/>
            <a:lumOff val="-129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400" kern="1200" dirty="0"/>
            <a:t>6. </a:t>
          </a:r>
          <a:r>
            <a:rPr lang="es-MX" sz="1400" kern="1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rPr>
            <a:t>Verificar que se haya dado a conocer la información en </a:t>
          </a:r>
          <a:r>
            <a:rPr lang="en-US" sz="1400" kern="1200" dirty="0">
              <a:solidFill>
                <a:schemeClr val="bg1"/>
              </a:solidFill>
              <a:effectLst/>
              <a:latin typeface="Roboto"/>
              <a:ea typeface="Times New Roman" panose="02020603050405020304" pitchFamily="18" charset="0"/>
              <a:cs typeface="Times New Roman" panose="02020603050405020304" pitchFamily="18" charset="0"/>
            </a:rPr>
            <a:t>el Sistema de Recursos Federales Transferidos de la Secretaría de Hacienda (RFT).</a:t>
          </a:r>
          <a:r>
            <a:rPr lang="es-ES" sz="1400" kern="1200" dirty="0"/>
            <a:t>.</a:t>
          </a:r>
          <a:endParaRPr lang="es-MX" sz="1400" kern="1200" dirty="0"/>
        </a:p>
      </dsp:txBody>
      <dsp:txXfrm>
        <a:off x="53954" y="2672003"/>
        <a:ext cx="2601483" cy="1734213"/>
      </dsp:txXfrm>
    </dsp:sp>
    <dsp:sp modelId="{EF2CE81E-D6FA-482C-971B-698091CBF708}">
      <dsp:nvSpPr>
        <dsp:cNvPr id="0" name=""/>
        <dsp:cNvSpPr/>
      </dsp:nvSpPr>
      <dsp:spPr>
        <a:xfrm rot="10850659">
          <a:off x="2801241" y="3184936"/>
          <a:ext cx="290498" cy="412304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6029247"/>
            <a:satOff val="3736"/>
            <a:lumOff val="-161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1400" kern="1200"/>
        </a:p>
      </dsp:txBody>
      <dsp:txXfrm>
        <a:off x="2888385" y="3268039"/>
        <a:ext cx="203349" cy="247382"/>
      </dsp:txXfrm>
    </dsp:sp>
    <dsp:sp modelId="{CAB09D31-7916-429C-8227-6A2C076704B6}">
      <dsp:nvSpPr>
        <dsp:cNvPr id="0" name=""/>
        <dsp:cNvSpPr/>
      </dsp:nvSpPr>
      <dsp:spPr>
        <a:xfrm>
          <a:off x="3261641" y="2693153"/>
          <a:ext cx="3430537" cy="1667870"/>
        </a:xfrm>
        <a:prstGeom prst="roundRect">
          <a:avLst>
            <a:gd name="adj" fmla="val 10000"/>
          </a:avLst>
        </a:prstGeom>
        <a:solidFill>
          <a:schemeClr val="accent2">
            <a:hueOff val="-6431197"/>
            <a:satOff val="3985"/>
            <a:lumOff val="-172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400" kern="1200" dirty="0"/>
            <a:t>5. </a:t>
          </a:r>
          <a:r>
            <a:rPr lang="es-MX" sz="1500" kern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En el caso de remanente de recursos al cierre del ejercicio comprobar que hayan sido comprometidos o devengados.</a:t>
          </a:r>
          <a:endParaRPr lang="es-ES" sz="1400" kern="1200" dirty="0"/>
        </a:p>
      </dsp:txBody>
      <dsp:txXfrm>
        <a:off x="3310491" y="2742003"/>
        <a:ext cx="3332837" cy="1570170"/>
      </dsp:txXfrm>
    </dsp:sp>
    <dsp:sp modelId="{CABF8071-99A2-4C31-919F-CF17F043A084}">
      <dsp:nvSpPr>
        <dsp:cNvPr id="0" name=""/>
        <dsp:cNvSpPr/>
      </dsp:nvSpPr>
      <dsp:spPr>
        <a:xfrm rot="10749833">
          <a:off x="6880346" y="3174080"/>
          <a:ext cx="314971" cy="320546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8038997"/>
            <a:satOff val="4981"/>
            <a:lumOff val="-215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1300" kern="1200"/>
        </a:p>
      </dsp:txBody>
      <dsp:txXfrm>
        <a:off x="6974832" y="3237500"/>
        <a:ext cx="220480" cy="192328"/>
      </dsp:txXfrm>
    </dsp:sp>
    <dsp:sp modelId="{F4F68A02-6470-4267-B1A2-C1E34E51ACBF}">
      <dsp:nvSpPr>
        <dsp:cNvPr id="0" name=""/>
        <dsp:cNvSpPr/>
      </dsp:nvSpPr>
      <dsp:spPr>
        <a:xfrm>
          <a:off x="7421876" y="2612093"/>
          <a:ext cx="3309876" cy="1709511"/>
        </a:xfrm>
        <a:prstGeom prst="roundRect">
          <a:avLst>
            <a:gd name="adj" fmla="val 10000"/>
          </a:avLst>
        </a:prstGeom>
        <a:solidFill>
          <a:schemeClr val="accent2">
            <a:hueOff val="-8038997"/>
            <a:satOff val="4981"/>
            <a:lumOff val="-215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/>
            <a:t>4.- </a:t>
          </a:r>
          <a:r>
            <a:rPr lang="es-MX" sz="1400" kern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Comprobar que se haya elaborado y publicado en la pagina de internet del Municipio el programa de evaluaciones a mas tardar en el mes de abril del ejercicio.</a:t>
          </a:r>
          <a:endParaRPr lang="es-MX" sz="1400" kern="1200" dirty="0"/>
        </a:p>
      </dsp:txBody>
      <dsp:txXfrm>
        <a:off x="7471946" y="2662163"/>
        <a:ext cx="3209736" cy="16093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D8A1383-88C1-451A-9243-52F5688FCB6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1"/>
            <a:ext cx="3043343" cy="467072"/>
          </a:xfrm>
          <a:prstGeom prst="rect">
            <a:avLst/>
          </a:prstGeom>
        </p:spPr>
        <p:txBody>
          <a:bodyPr vert="horz" lIns="92830" tIns="46415" rIns="92830" bIns="46415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E3ECEF5-BA37-4A03-8AF7-93F4A2389E5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78132" y="1"/>
            <a:ext cx="3043343" cy="467072"/>
          </a:xfrm>
          <a:prstGeom prst="rect">
            <a:avLst/>
          </a:prstGeom>
        </p:spPr>
        <p:txBody>
          <a:bodyPr vert="horz" lIns="92830" tIns="46415" rIns="92830" bIns="46415" rtlCol="0"/>
          <a:lstStyle>
            <a:lvl1pPr algn="r">
              <a:defRPr sz="1200"/>
            </a:lvl1pPr>
          </a:lstStyle>
          <a:p>
            <a:fld id="{7E4BC213-3246-4B75-ADAB-B6FB76044507}" type="datetimeFigureOut">
              <a:rPr lang="en-US" smtClean="0"/>
              <a:pPr/>
              <a:t>12/15/2020</a:t>
            </a:fld>
            <a:endParaRPr lang="en-U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5D3D02CF-E6D8-4533-8673-AE93F5D6561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8842031"/>
            <a:ext cx="3043343" cy="467071"/>
          </a:xfrm>
          <a:prstGeom prst="rect">
            <a:avLst/>
          </a:prstGeom>
        </p:spPr>
        <p:txBody>
          <a:bodyPr vert="horz" lIns="92830" tIns="46415" rIns="92830" bIns="46415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64ADDAF-62C0-4E79-B254-C0448737AFF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78132" y="8842031"/>
            <a:ext cx="3043343" cy="467071"/>
          </a:xfrm>
          <a:prstGeom prst="rect">
            <a:avLst/>
          </a:prstGeom>
        </p:spPr>
        <p:txBody>
          <a:bodyPr vert="horz" lIns="92830" tIns="46415" rIns="92830" bIns="46415" rtlCol="0" anchor="b"/>
          <a:lstStyle>
            <a:lvl1pPr algn="r">
              <a:defRPr sz="1200"/>
            </a:lvl1pPr>
          </a:lstStyle>
          <a:p>
            <a:fld id="{821BF61F-DC34-4142-9FBD-4F4A2B13FE09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14304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3043343" cy="467072"/>
          </a:xfrm>
          <a:prstGeom prst="rect">
            <a:avLst/>
          </a:prstGeom>
        </p:spPr>
        <p:txBody>
          <a:bodyPr vert="horz" lIns="92830" tIns="46415" rIns="92830" bIns="46415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978132" y="1"/>
            <a:ext cx="3043343" cy="467072"/>
          </a:xfrm>
          <a:prstGeom prst="rect">
            <a:avLst/>
          </a:prstGeom>
        </p:spPr>
        <p:txBody>
          <a:bodyPr vert="horz" lIns="92830" tIns="46415" rIns="92830" bIns="46415" rtlCol="0"/>
          <a:lstStyle>
            <a:lvl1pPr algn="r">
              <a:defRPr sz="1200"/>
            </a:lvl1pPr>
          </a:lstStyle>
          <a:p>
            <a:fld id="{1A16EACF-6CFB-4F8E-8B21-70A17E5F1C2E}" type="datetimeFigureOut">
              <a:rPr lang="en-US" smtClean="0"/>
              <a:pPr/>
              <a:t>12/15/2020</a:t>
            </a:fld>
            <a:endParaRPr lang="en-U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3638"/>
            <a:ext cx="5588000" cy="31432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830" tIns="46415" rIns="92830" bIns="46415" rtlCol="0" anchor="ctr"/>
          <a:lstStyle/>
          <a:p>
            <a:endParaRPr lang="en-U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702311" y="4480005"/>
            <a:ext cx="5618480" cy="3665459"/>
          </a:xfrm>
          <a:prstGeom prst="rect">
            <a:avLst/>
          </a:prstGeom>
        </p:spPr>
        <p:txBody>
          <a:bodyPr vert="horz" lIns="92830" tIns="46415" rIns="92830" bIns="46415" rtlCol="0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1" y="8842031"/>
            <a:ext cx="3043343" cy="467071"/>
          </a:xfrm>
          <a:prstGeom prst="rect">
            <a:avLst/>
          </a:prstGeom>
        </p:spPr>
        <p:txBody>
          <a:bodyPr vert="horz" lIns="92830" tIns="46415" rIns="92830" bIns="46415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978132" y="8842031"/>
            <a:ext cx="3043343" cy="467071"/>
          </a:xfrm>
          <a:prstGeom prst="rect">
            <a:avLst/>
          </a:prstGeom>
        </p:spPr>
        <p:txBody>
          <a:bodyPr vert="horz" lIns="92830" tIns="46415" rIns="92830" bIns="46415" rtlCol="0" anchor="b"/>
          <a:lstStyle>
            <a:lvl1pPr algn="r">
              <a:defRPr sz="1200"/>
            </a:lvl1pPr>
          </a:lstStyle>
          <a:p>
            <a:fld id="{93B64CAB-4196-4FC2-A478-61FED77124BD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2216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B64CAB-4196-4FC2-A478-61FED77124BD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30937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B64CAB-4196-4FC2-A478-61FED77124BD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3369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B64CAB-4196-4FC2-A478-61FED77124BD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2294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1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75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55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825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100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375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651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926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20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12/15/2020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  <p:pic>
        <p:nvPicPr>
          <p:cNvPr id="7" name="7 Imagen" descr="FONDO1.png">
            <a:extLst>
              <a:ext uri="{FF2B5EF4-FFF2-40B4-BE49-F238E27FC236}">
                <a16:creationId xmlns:a16="http://schemas.microsoft.com/office/drawing/2014/main" id="{3778778F-E8B6-4455-9F01-74CC53878C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0688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551882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 algn="l">
              <a:defRPr sz="4000"/>
            </a:lvl1pPr>
          </a:lstStyle>
          <a:p>
            <a:r>
              <a:rPr lang="es-ES" dirty="0"/>
              <a:t>Haga clic para modificar el estilo de título del patrón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s-ES" dirty="0"/>
              <a:t>Editar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MX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09599" y="6509043"/>
            <a:ext cx="1529543" cy="365125"/>
          </a:xfrm>
        </p:spPr>
        <p:txBody>
          <a:bodyPr/>
          <a:lstStyle>
            <a:lvl1pPr>
              <a:defRPr sz="1200">
                <a:solidFill>
                  <a:schemeClr val="bg1"/>
                </a:solidFill>
                <a:latin typeface="Source Sans Pro Light" panose="020B0403030403020204" pitchFamily="34" charset="0"/>
              </a:defRPr>
            </a:lvl1pPr>
          </a:lstStyle>
          <a:p>
            <a:fld id="{E5787135-86ED-4741-A4BD-06F15834C720}" type="datetimeFigureOut">
              <a:rPr lang="en-US" smtClean="0"/>
              <a:pPr/>
              <a:t>12/15/2020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165600" y="6509043"/>
            <a:ext cx="3860800" cy="365125"/>
          </a:xfrm>
        </p:spPr>
        <p:txBody>
          <a:bodyPr/>
          <a:lstStyle>
            <a:lvl1pPr>
              <a:defRPr sz="1200">
                <a:solidFill>
                  <a:schemeClr val="bg1"/>
                </a:solidFill>
                <a:latin typeface="Source Sans Pro Light" panose="020B0403030403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892773" y="6577302"/>
            <a:ext cx="2844800" cy="228605"/>
          </a:xfrm>
        </p:spPr>
        <p:txBody>
          <a:bodyPr/>
          <a:lstStyle>
            <a:lvl1pPr>
              <a:defRPr sz="1200">
                <a:solidFill>
                  <a:schemeClr val="bg1"/>
                </a:solidFill>
                <a:latin typeface="Source Sans Pro Light" panose="020B0403030403020204" pitchFamily="34" charset="0"/>
              </a:defRPr>
            </a:lvl1pPr>
          </a:lstStyle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  <p:pic>
        <p:nvPicPr>
          <p:cNvPr id="7" name="5 Imagen" descr="LogoIsafSinFondo.png">
            <a:extLst>
              <a:ext uri="{FF2B5EF4-FFF2-40B4-BE49-F238E27FC236}">
                <a16:creationId xmlns:a16="http://schemas.microsoft.com/office/drawing/2014/main" id="{EE5D06CD-BD0F-435F-9A70-FBA4341ECD2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0619392" y="43782"/>
            <a:ext cx="1429269" cy="652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889807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2"/>
            <a:ext cx="10363200" cy="1362074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751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5503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8255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11006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3758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6510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9262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22013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12/15/2020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6191067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1" y="1600205"/>
            <a:ext cx="5384800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12/15/2020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4431556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2" y="1535117"/>
            <a:ext cx="5386917" cy="639763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7517" indent="0">
              <a:buNone/>
              <a:defRPr sz="2300" b="1"/>
            </a:lvl2pPr>
            <a:lvl3pPr marL="1055035" indent="0">
              <a:buNone/>
              <a:defRPr sz="2100" b="1"/>
            </a:lvl3pPr>
            <a:lvl4pPr marL="1582552" indent="0">
              <a:buNone/>
              <a:defRPr sz="1800" b="1"/>
            </a:lvl4pPr>
            <a:lvl5pPr marL="2110069" indent="0">
              <a:buNone/>
              <a:defRPr sz="1800" b="1"/>
            </a:lvl5pPr>
            <a:lvl6pPr marL="2637587" indent="0">
              <a:buNone/>
              <a:defRPr sz="1800" b="1"/>
            </a:lvl6pPr>
            <a:lvl7pPr marL="3165104" indent="0">
              <a:buNone/>
              <a:defRPr sz="1800" b="1"/>
            </a:lvl7pPr>
            <a:lvl8pPr marL="3692622" indent="0">
              <a:buNone/>
              <a:defRPr sz="1800" b="1"/>
            </a:lvl8pPr>
            <a:lvl9pPr marL="4220139" indent="0">
              <a:buNone/>
              <a:defRPr sz="18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2" y="2174875"/>
            <a:ext cx="5386917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72" y="1535117"/>
            <a:ext cx="5389033" cy="639763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7517" indent="0">
              <a:buNone/>
              <a:defRPr sz="2300" b="1"/>
            </a:lvl2pPr>
            <a:lvl3pPr marL="1055035" indent="0">
              <a:buNone/>
              <a:defRPr sz="2100" b="1"/>
            </a:lvl3pPr>
            <a:lvl4pPr marL="1582552" indent="0">
              <a:buNone/>
              <a:defRPr sz="1800" b="1"/>
            </a:lvl4pPr>
            <a:lvl5pPr marL="2110069" indent="0">
              <a:buNone/>
              <a:defRPr sz="1800" b="1"/>
            </a:lvl5pPr>
            <a:lvl6pPr marL="2637587" indent="0">
              <a:buNone/>
              <a:defRPr sz="1800" b="1"/>
            </a:lvl6pPr>
            <a:lvl7pPr marL="3165104" indent="0">
              <a:buNone/>
              <a:defRPr sz="1800" b="1"/>
            </a:lvl7pPr>
            <a:lvl8pPr marL="3692622" indent="0">
              <a:buNone/>
              <a:defRPr sz="1800" b="1"/>
            </a:lvl8pPr>
            <a:lvl9pPr marL="4220139" indent="0">
              <a:buNone/>
              <a:defRPr sz="18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72" y="2174875"/>
            <a:ext cx="5389033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12/15/2020</a:t>
            </a:fld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5445723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12/15/2020</a:t>
            </a:fld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778052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12/15/2020</a:t>
            </a:fld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5E0A095-09CE-4929-8FE8-9803AD39945B}"/>
              </a:ext>
            </a:extLst>
          </p:cNvPr>
          <p:cNvSpPr/>
          <p:nvPr userDrawn="1"/>
        </p:nvSpPr>
        <p:spPr>
          <a:xfrm>
            <a:off x="0" y="1"/>
            <a:ext cx="12192000" cy="692450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innerShdw blurRad="571500" dist="558800" dir="13500000">
              <a:schemeClr val="bg2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00"/>
          </a:p>
        </p:txBody>
      </p:sp>
    </p:spTree>
    <p:extLst>
      <p:ext uri="{BB962C8B-B14F-4D97-AF65-F5344CB8AC3E}">
        <p14:creationId xmlns:p14="http://schemas.microsoft.com/office/powerpoint/2010/main" val="2278065736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6" y="273053"/>
            <a:ext cx="4011084" cy="1162051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5" y="273056"/>
            <a:ext cx="6815667" cy="5853113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6" y="1435103"/>
            <a:ext cx="4011084" cy="4691063"/>
          </a:xfrm>
        </p:spPr>
        <p:txBody>
          <a:bodyPr/>
          <a:lstStyle>
            <a:lvl1pPr marL="0" indent="0">
              <a:buNone/>
              <a:defRPr sz="1600"/>
            </a:lvl1pPr>
            <a:lvl2pPr marL="527517" indent="0">
              <a:buNone/>
              <a:defRPr sz="1400"/>
            </a:lvl2pPr>
            <a:lvl3pPr marL="1055035" indent="0">
              <a:buNone/>
              <a:defRPr sz="1200"/>
            </a:lvl3pPr>
            <a:lvl4pPr marL="1582552" indent="0">
              <a:buNone/>
              <a:defRPr sz="1000"/>
            </a:lvl4pPr>
            <a:lvl5pPr marL="2110069" indent="0">
              <a:buNone/>
              <a:defRPr sz="1000"/>
            </a:lvl5pPr>
            <a:lvl6pPr marL="2637587" indent="0">
              <a:buNone/>
              <a:defRPr sz="1000"/>
            </a:lvl6pPr>
            <a:lvl7pPr marL="3165104" indent="0">
              <a:buNone/>
              <a:defRPr sz="1000"/>
            </a:lvl7pPr>
            <a:lvl8pPr marL="3692622" indent="0">
              <a:buNone/>
              <a:defRPr sz="1000"/>
            </a:lvl8pPr>
            <a:lvl9pPr marL="4220139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12/15/2020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5315287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700"/>
            </a:lvl1pPr>
            <a:lvl2pPr marL="527517" indent="0">
              <a:buNone/>
              <a:defRPr sz="3200"/>
            </a:lvl2pPr>
            <a:lvl3pPr marL="1055035" indent="0">
              <a:buNone/>
              <a:defRPr sz="2800"/>
            </a:lvl3pPr>
            <a:lvl4pPr marL="1582552" indent="0">
              <a:buNone/>
              <a:defRPr sz="2300"/>
            </a:lvl4pPr>
            <a:lvl5pPr marL="2110069" indent="0">
              <a:buNone/>
              <a:defRPr sz="2300"/>
            </a:lvl5pPr>
            <a:lvl6pPr marL="2637587" indent="0">
              <a:buNone/>
              <a:defRPr sz="2300"/>
            </a:lvl6pPr>
            <a:lvl7pPr marL="3165104" indent="0">
              <a:buNone/>
              <a:defRPr sz="2300"/>
            </a:lvl7pPr>
            <a:lvl8pPr marL="3692622" indent="0">
              <a:buNone/>
              <a:defRPr sz="2300"/>
            </a:lvl8pPr>
            <a:lvl9pPr marL="4220139" indent="0">
              <a:buNone/>
              <a:defRPr sz="23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43"/>
            <a:ext cx="7315200" cy="804863"/>
          </a:xfrm>
        </p:spPr>
        <p:txBody>
          <a:bodyPr/>
          <a:lstStyle>
            <a:lvl1pPr marL="0" indent="0">
              <a:buNone/>
              <a:defRPr sz="1600"/>
            </a:lvl1pPr>
            <a:lvl2pPr marL="527517" indent="0">
              <a:buNone/>
              <a:defRPr sz="1400"/>
            </a:lvl2pPr>
            <a:lvl3pPr marL="1055035" indent="0">
              <a:buNone/>
              <a:defRPr sz="1200"/>
            </a:lvl3pPr>
            <a:lvl4pPr marL="1582552" indent="0">
              <a:buNone/>
              <a:defRPr sz="1000"/>
            </a:lvl4pPr>
            <a:lvl5pPr marL="2110069" indent="0">
              <a:buNone/>
              <a:defRPr sz="1000"/>
            </a:lvl5pPr>
            <a:lvl6pPr marL="2637587" indent="0">
              <a:buNone/>
              <a:defRPr sz="1000"/>
            </a:lvl6pPr>
            <a:lvl7pPr marL="3165104" indent="0">
              <a:buNone/>
              <a:defRPr sz="1000"/>
            </a:lvl7pPr>
            <a:lvl8pPr marL="3692622" indent="0">
              <a:buNone/>
              <a:defRPr sz="1000"/>
            </a:lvl8pPr>
            <a:lvl9pPr marL="4220139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12/15/2020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2583358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12/15/2020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42176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44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44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12/15/2020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7459550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29000" r="-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105503" tIns="52752" rIns="105503" bIns="52752" rtlCol="0" anchor="ctr">
            <a:no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5"/>
            <a:ext cx="10972800" cy="4525963"/>
          </a:xfrm>
          <a:prstGeom prst="rect">
            <a:avLst/>
          </a:prstGeom>
        </p:spPr>
        <p:txBody>
          <a:bodyPr vert="horz" lIns="105503" tIns="52752" rIns="105503" bIns="52752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6"/>
            <a:ext cx="2844800" cy="365125"/>
          </a:xfrm>
          <a:prstGeom prst="rect">
            <a:avLst/>
          </a:prstGeom>
        </p:spPr>
        <p:txBody>
          <a:bodyPr vert="horz" lIns="105503" tIns="52752" rIns="105503" bIns="52752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787135-86ED-4741-A4BD-06F15834C720}" type="datetimeFigureOut">
              <a:rPr lang="en-US" smtClean="0"/>
              <a:pPr/>
              <a:t>12/15/2020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1" y="6356356"/>
            <a:ext cx="3860800" cy="365125"/>
          </a:xfrm>
          <a:prstGeom prst="rect">
            <a:avLst/>
          </a:prstGeom>
        </p:spPr>
        <p:txBody>
          <a:bodyPr vert="horz" lIns="105503" tIns="52752" rIns="105503" bIns="52752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1" y="6356356"/>
            <a:ext cx="2844800" cy="365125"/>
          </a:xfrm>
          <a:prstGeom prst="rect">
            <a:avLst/>
          </a:prstGeom>
        </p:spPr>
        <p:txBody>
          <a:bodyPr vert="horz" lIns="105503" tIns="52752" rIns="105503" bIns="52752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  <p:pic>
        <p:nvPicPr>
          <p:cNvPr id="7" name="4 Imagen" descr="FONDOg2.png">
            <a:extLst>
              <a:ext uri="{FF2B5EF4-FFF2-40B4-BE49-F238E27FC236}">
                <a16:creationId xmlns:a16="http://schemas.microsoft.com/office/drawing/2014/main" id="{831BAD82-F7E6-4A9E-A31B-5188FEE1DFAD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6245992"/>
            <a:ext cx="12192000" cy="950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9146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/>
  <p:txStyles>
    <p:titleStyle>
      <a:lvl1pPr algn="ctr" defTabSz="105503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5638" indent="-395638" algn="l" defTabSz="1055035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57216" indent="-329698" algn="l" defTabSz="1055035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18793" indent="-263759" algn="l" defTabSz="1055035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46311" indent="-263759" algn="l" defTabSz="1055035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73828" indent="-263759" algn="l" defTabSz="1055035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01345" indent="-263759" algn="l" defTabSz="105503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28863" indent="-263759" algn="l" defTabSz="105503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56380" indent="-263759" algn="l" defTabSz="105503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83898" indent="-263759" algn="l" defTabSz="105503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105503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7517" algn="l" defTabSz="105503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55035" algn="l" defTabSz="105503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82552" algn="l" defTabSz="105503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10069" algn="l" defTabSz="105503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37587" algn="l" defTabSz="105503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65104" algn="l" defTabSz="105503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92622" algn="l" defTabSz="105503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20139" algn="l" defTabSz="105503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7F1AEAA-B284-4A65-A49E-76990368AE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66196" y="3743946"/>
            <a:ext cx="8140716" cy="2175215"/>
          </a:xfrm>
        </p:spPr>
        <p:txBody>
          <a:bodyPr>
            <a:normAutofit fontScale="90000"/>
          </a:bodyPr>
          <a:lstStyle/>
          <a:p>
            <a:br>
              <a:rPr lang="es-ES" sz="3600" dirty="0"/>
            </a:br>
            <a:r>
              <a:rPr lang="es-MX" sz="2900" dirty="0"/>
              <a:t>Procedimiento de Solventación para observaciones determinadas del FORTAMUN</a:t>
            </a:r>
            <a:br>
              <a:rPr lang="es-MX" sz="3600" dirty="0">
                <a:solidFill>
                  <a:srgbClr val="812147"/>
                </a:solidFill>
              </a:rPr>
            </a:br>
            <a:br>
              <a:rPr lang="es-MX" sz="1800" dirty="0">
                <a:solidFill>
                  <a:srgbClr val="812147"/>
                </a:solidFill>
              </a:rPr>
            </a:br>
            <a:br>
              <a:rPr lang="es-MX" sz="2400" b="1" dirty="0"/>
            </a:br>
            <a:br>
              <a:rPr lang="es-MX" sz="3100" dirty="0"/>
            </a:br>
            <a:endParaRPr lang="es-ES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A3712CB-2698-4FB7-9E49-BCA73B80A4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09800" y="2031791"/>
            <a:ext cx="8140716" cy="866379"/>
          </a:xfrm>
        </p:spPr>
        <p:txBody>
          <a:bodyPr>
            <a:noAutofit/>
          </a:bodyPr>
          <a:lstStyle/>
          <a:p>
            <a:r>
              <a:rPr lang="es-ES" sz="2800" b="1" dirty="0">
                <a:solidFill>
                  <a:schemeClr val="accent2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Auditoría Adjunta de Fiscalización a Municipios</a:t>
            </a:r>
            <a:r>
              <a:rPr lang="es-MX" sz="2800" b="1" dirty="0">
                <a:solidFill>
                  <a:schemeClr val="accent2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0456251-B0C7-4F35-A5BE-F49A6C9D073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56" b="16753"/>
          <a:stretch/>
        </p:blipFill>
        <p:spPr>
          <a:xfrm>
            <a:off x="4158143" y="492369"/>
            <a:ext cx="3791824" cy="1712155"/>
          </a:xfrm>
          <a:prstGeom prst="rect">
            <a:avLst/>
          </a:prstGeom>
        </p:spPr>
      </p:pic>
      <p:cxnSp>
        <p:nvCxnSpPr>
          <p:cNvPr id="8" name="Conector recto 7">
            <a:extLst>
              <a:ext uri="{FF2B5EF4-FFF2-40B4-BE49-F238E27FC236}">
                <a16:creationId xmlns:a16="http://schemas.microsoft.com/office/drawing/2014/main" id="{CB9184F6-E016-43C4-80EB-2ED6CC21CF95}"/>
              </a:ext>
            </a:extLst>
          </p:cNvPr>
          <p:cNvCxnSpPr>
            <a:cxnSpLocks/>
          </p:cNvCxnSpPr>
          <p:nvPr/>
        </p:nvCxnSpPr>
        <p:spPr>
          <a:xfrm>
            <a:off x="2786293" y="3728531"/>
            <a:ext cx="7300523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Tabla 5">
            <a:extLst>
              <a:ext uri="{FF2B5EF4-FFF2-40B4-BE49-F238E27FC236}">
                <a16:creationId xmlns:a16="http://schemas.microsoft.com/office/drawing/2014/main" id="{8AF4C3CE-D216-498F-9BB9-302E32C5DE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2465407"/>
              </p:ext>
            </p:extLst>
          </p:nvPr>
        </p:nvGraphicFramePr>
        <p:xfrm>
          <a:off x="2982351" y="4292860"/>
          <a:ext cx="7104465" cy="14850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4203">
                  <a:extLst>
                    <a:ext uri="{9D8B030D-6E8A-4147-A177-3AD203B41FA5}">
                      <a16:colId xmlns:a16="http://schemas.microsoft.com/office/drawing/2014/main" val="3110813376"/>
                    </a:ext>
                  </a:extLst>
                </a:gridCol>
                <a:gridCol w="3650262">
                  <a:extLst>
                    <a:ext uri="{9D8B030D-6E8A-4147-A177-3AD203B41FA5}">
                      <a16:colId xmlns:a16="http://schemas.microsoft.com/office/drawing/2014/main" val="3630181097"/>
                    </a:ext>
                  </a:extLst>
                </a:gridCol>
              </a:tblGrid>
              <a:tr h="377614">
                <a:tc>
                  <a:txBody>
                    <a:bodyPr/>
                    <a:lstStyle/>
                    <a:p>
                      <a:endParaRPr lang="es-MX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s-MX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13983400"/>
                  </a:ext>
                </a:extLst>
              </a:tr>
              <a:tr h="309489">
                <a:tc>
                  <a:txBody>
                    <a:bodyPr/>
                    <a:lstStyle/>
                    <a:p>
                      <a:endParaRPr lang="es-MX" sz="18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s-MX" sz="1800" b="1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941269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s-MX" sz="18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s-MX" sz="18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122744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s-MX" sz="1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s-MX" sz="18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552182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0117653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8432B887-2F1E-4DC0-B313-63A711E8AB3E}"/>
              </a:ext>
            </a:extLst>
          </p:cNvPr>
          <p:cNvSpPr txBox="1"/>
          <p:nvPr/>
        </p:nvSpPr>
        <p:spPr>
          <a:xfrm>
            <a:off x="2011680" y="1487721"/>
            <a:ext cx="8257735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>
                <a:solidFill>
                  <a:srgbClr val="812147"/>
                </a:solidFill>
              </a:rPr>
              <a:t>Objetivo:</a:t>
            </a:r>
          </a:p>
          <a:p>
            <a:pPr algn="ctr"/>
            <a:endParaRPr lang="es-ES" sz="3200" b="1" dirty="0"/>
          </a:p>
          <a:p>
            <a:pPr algn="ctr"/>
            <a:r>
              <a:rPr lang="es-MX" sz="3600" dirty="0"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Determinar el procedimiento </a:t>
            </a:r>
            <a:r>
              <a:rPr lang="es-MX" sz="3600" dirty="0"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para la solventación de las observaciones determinadas en la revisión del  FORTAMUN</a:t>
            </a:r>
            <a:r>
              <a:rPr lang="es-ES" sz="3600" b="1" dirty="0">
                <a:latin typeface="+mj-lt"/>
              </a:rPr>
              <a:t>.</a:t>
            </a:r>
            <a:endParaRPr lang="es-MX" sz="36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68155241"/>
      </p:ext>
    </p:extLst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D823F689-AE83-46BC-BF13-4E5B88ABA919}"/>
              </a:ext>
            </a:extLst>
          </p:cNvPr>
          <p:cNvSpPr txBox="1"/>
          <p:nvPr/>
        </p:nvSpPr>
        <p:spPr>
          <a:xfrm>
            <a:off x="490024" y="1211148"/>
            <a:ext cx="10637521" cy="4750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s-ES" sz="2000" b="1" dirty="0">
              <a:solidFill>
                <a:schemeClr val="accent3"/>
              </a:solidFill>
            </a:endParaRPr>
          </a:p>
          <a:p>
            <a:pPr algn="just"/>
            <a:r>
              <a:rPr lang="es-ES" sz="2000" b="1" dirty="0">
                <a:solidFill>
                  <a:schemeClr val="accent3"/>
                </a:solidFill>
              </a:rPr>
              <a:t>Se deberá realizar lo siguiente:</a:t>
            </a:r>
          </a:p>
          <a:p>
            <a:pPr algn="just"/>
            <a:r>
              <a:rPr lang="es-ES" sz="1400" b="1" dirty="0">
                <a:solidFill>
                  <a:schemeClr val="bg1"/>
                </a:solidFill>
              </a:rPr>
              <a:t>1</a:t>
            </a:r>
          </a:p>
          <a:p>
            <a:pPr marL="342900" lvl="0" indent="-342900" algn="just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s-MX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Establecer controles con el propósito de aperturar una cuenta bancaria única y especifica donde se depositen los recursos del Fondo.</a:t>
            </a:r>
          </a:p>
          <a:p>
            <a:pPr algn="just"/>
            <a:endParaRPr lang="es-ES" sz="1800" b="1" dirty="0">
              <a:solidFill>
                <a:schemeClr val="bg1"/>
              </a:solidFill>
            </a:endParaRPr>
          </a:p>
          <a:p>
            <a:pPr marL="342900" lvl="0" indent="-342900" algn="just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s-MX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Corroborar que las erogaciones realizadas se hayan efectuado de acuerdo a lo establecido en la Ley de Coordinación Fiscal.</a:t>
            </a:r>
            <a:endParaRPr lang="es-MX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>
              <a:lnSpc>
                <a:spcPct val="107000"/>
              </a:lnSpc>
              <a:buFont typeface="Arial" panose="020B0604020202020204" pitchFamily="34" charset="0"/>
              <a:buChar char="•"/>
            </a:pPr>
            <a:endParaRPr lang="es-MX" sz="1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s-MX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Verificar que todas las erogaciones realizadas se hayan realizado de acuerdo a los limites y rangos establecidos. </a:t>
            </a:r>
          </a:p>
          <a:p>
            <a:pPr marL="342900" lvl="0" indent="-342900" algn="just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s-MX" sz="14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es-MX" sz="1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s-MX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Comprobar que se haya elaborado y publicado en la pagina de internet del Municipio el programa de evaluaciones a mas tardar en el mes de abril del ejercicio.</a:t>
            </a:r>
          </a:p>
          <a:p>
            <a:pPr marL="342900" lvl="0" indent="-342900" algn="just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s-MX" sz="14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es-MX" sz="1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7000"/>
              </a:lnSpc>
            </a:pPr>
            <a:endParaRPr lang="es-MX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s-MX" sz="8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es-MX" sz="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49093C9C-7F54-484C-9875-034A2A760702}"/>
              </a:ext>
            </a:extLst>
          </p:cNvPr>
          <p:cNvSpPr txBox="1"/>
          <p:nvPr/>
        </p:nvSpPr>
        <p:spPr>
          <a:xfrm>
            <a:off x="490024" y="533184"/>
            <a:ext cx="54088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chemeClr val="accent5"/>
                </a:solidFill>
              </a:rPr>
              <a:t>Regulación de las observaciones:</a:t>
            </a:r>
            <a:endParaRPr lang="es-MX" sz="2800" b="1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1530759"/>
      </p:ext>
    </p:extLst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D823F689-AE83-46BC-BF13-4E5B88ABA919}"/>
              </a:ext>
            </a:extLst>
          </p:cNvPr>
          <p:cNvSpPr txBox="1"/>
          <p:nvPr/>
        </p:nvSpPr>
        <p:spPr>
          <a:xfrm>
            <a:off x="490024" y="1211148"/>
            <a:ext cx="10637521" cy="3057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s-ES" sz="2000" b="1" dirty="0">
              <a:solidFill>
                <a:schemeClr val="accent3"/>
              </a:solidFill>
            </a:endParaRPr>
          </a:p>
          <a:p>
            <a:pPr algn="just"/>
            <a:r>
              <a:rPr lang="es-ES" sz="2000" b="1" dirty="0">
                <a:solidFill>
                  <a:schemeClr val="accent3"/>
                </a:solidFill>
              </a:rPr>
              <a:t>Se deberá realizar lo siguiente:</a:t>
            </a:r>
          </a:p>
          <a:p>
            <a:pPr algn="just"/>
            <a:r>
              <a:rPr lang="es-ES" sz="1400" b="1" dirty="0">
                <a:solidFill>
                  <a:schemeClr val="bg1"/>
                </a:solidFill>
              </a:rPr>
              <a:t>1</a:t>
            </a:r>
            <a:endParaRPr lang="es-MX" sz="1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s-MX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 el caso de remanente de recursos al cierre del ejercicio comprobar que hayan sido comprometidos o devengados.</a:t>
            </a:r>
          </a:p>
          <a:p>
            <a:pPr lvl="0" algn="just">
              <a:lnSpc>
                <a:spcPct val="107000"/>
              </a:lnSpc>
            </a:pPr>
            <a:endParaRPr lang="es-MX" sz="18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 algn="just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s-MX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Verificar que se haya dado a conocer la información en </a:t>
            </a:r>
            <a:r>
              <a:rPr lang="en-US" sz="1800" dirty="0">
                <a:solidFill>
                  <a:srgbClr val="333333"/>
                </a:solidFill>
                <a:effectLst/>
                <a:latin typeface="Roboto"/>
                <a:ea typeface="Times New Roman" panose="02020603050405020304" pitchFamily="18" charset="0"/>
                <a:cs typeface="Times New Roman" panose="02020603050405020304" pitchFamily="18" charset="0"/>
              </a:rPr>
              <a:t>el Sistema de Recursos Federales Transferidos de la Secretaría de Hacienda (RFT).</a:t>
            </a:r>
            <a:endParaRPr lang="es-MX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s-MX" sz="14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es-MX" sz="1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7000"/>
              </a:lnSpc>
            </a:pPr>
            <a:endParaRPr lang="es-MX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s-MX" sz="8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es-MX" sz="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49093C9C-7F54-484C-9875-034A2A760702}"/>
              </a:ext>
            </a:extLst>
          </p:cNvPr>
          <p:cNvSpPr txBox="1"/>
          <p:nvPr/>
        </p:nvSpPr>
        <p:spPr>
          <a:xfrm>
            <a:off x="490024" y="533184"/>
            <a:ext cx="54088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chemeClr val="accent5"/>
                </a:solidFill>
              </a:rPr>
              <a:t>Regulación de las observaciones:</a:t>
            </a:r>
            <a:endParaRPr lang="es-MX" sz="2800" b="1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9344796"/>
      </p:ext>
    </p:extLst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49093C9C-7F54-484C-9875-034A2A760702}"/>
              </a:ext>
            </a:extLst>
          </p:cNvPr>
          <p:cNvSpPr txBox="1"/>
          <p:nvPr/>
        </p:nvSpPr>
        <p:spPr>
          <a:xfrm>
            <a:off x="88167" y="67333"/>
            <a:ext cx="101184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chemeClr val="accent5"/>
                </a:solidFill>
              </a:rPr>
              <a:t>Procedimientos para la no reincidencia de </a:t>
            </a:r>
            <a:r>
              <a:rPr lang="es-ES" sz="2800" b="1" dirty="0" err="1">
                <a:solidFill>
                  <a:schemeClr val="accent5"/>
                </a:solidFill>
              </a:rPr>
              <a:t>obs</a:t>
            </a:r>
            <a:r>
              <a:rPr lang="es-ES" sz="2800" b="1" dirty="0">
                <a:solidFill>
                  <a:schemeClr val="accent5"/>
                </a:solidFill>
              </a:rPr>
              <a:t>. del FORTAMUN:</a:t>
            </a:r>
            <a:endParaRPr lang="es-MX" sz="2800" b="1" dirty="0">
              <a:solidFill>
                <a:schemeClr val="accent5"/>
              </a:solidFill>
            </a:endParaRPr>
          </a:p>
        </p:txBody>
      </p:sp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DA976A2E-D8C9-4481-9D47-6BB2C2D1C21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82943059"/>
              </p:ext>
            </p:extLst>
          </p:nvPr>
        </p:nvGraphicFramePr>
        <p:xfrm>
          <a:off x="533841" y="709492"/>
          <a:ext cx="11817592" cy="49566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4" name="Grupo 3">
            <a:extLst>
              <a:ext uri="{FF2B5EF4-FFF2-40B4-BE49-F238E27FC236}">
                <a16:creationId xmlns:a16="http://schemas.microsoft.com/office/drawing/2014/main" id="{8620934E-46E5-4FDE-B8AE-8589166F4116}"/>
              </a:ext>
            </a:extLst>
          </p:cNvPr>
          <p:cNvGrpSpPr/>
          <p:nvPr/>
        </p:nvGrpSpPr>
        <p:grpSpPr>
          <a:xfrm>
            <a:off x="4048995" y="5233896"/>
            <a:ext cx="3871116" cy="1102327"/>
            <a:chOff x="1312" y="2995393"/>
            <a:chExt cx="2798111" cy="1678866"/>
          </a:xfrm>
        </p:grpSpPr>
        <p:sp>
          <p:nvSpPr>
            <p:cNvPr id="6" name="Elipse 5">
              <a:extLst>
                <a:ext uri="{FF2B5EF4-FFF2-40B4-BE49-F238E27FC236}">
                  <a16:creationId xmlns:a16="http://schemas.microsoft.com/office/drawing/2014/main" id="{60BB6301-B02B-47B7-8980-861A72CDCE3B}"/>
                </a:ext>
              </a:extLst>
            </p:cNvPr>
            <p:cNvSpPr/>
            <p:nvPr/>
          </p:nvSpPr>
          <p:spPr>
            <a:xfrm>
              <a:off x="1312" y="2995393"/>
              <a:ext cx="2798111" cy="1678866"/>
            </a:xfrm>
            <a:prstGeom prst="ellipse">
              <a:avLst/>
            </a:prstGeom>
            <a:ln>
              <a:solidFill>
                <a:schemeClr val="accent4"/>
              </a:solidFill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/>
            <a:lstStyle/>
            <a:p>
              <a:endParaRPr lang="es-MX"/>
            </a:p>
          </p:txBody>
        </p:sp>
        <p:sp>
          <p:nvSpPr>
            <p:cNvPr id="7" name="Elipse 4">
              <a:extLst>
                <a:ext uri="{FF2B5EF4-FFF2-40B4-BE49-F238E27FC236}">
                  <a16:creationId xmlns:a16="http://schemas.microsoft.com/office/drawing/2014/main" id="{DD859EC8-B4F6-49F6-80A5-A9756587C17F}"/>
                </a:ext>
              </a:extLst>
            </p:cNvPr>
            <p:cNvSpPr txBox="1"/>
            <p:nvPr/>
          </p:nvSpPr>
          <p:spPr>
            <a:xfrm>
              <a:off x="411086" y="3241257"/>
              <a:ext cx="1978563" cy="118713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>
              <a:defPPr>
                <a:defRPr lang="es-MX"/>
              </a:defPPr>
              <a:lvl1pPr marL="0" algn="l" defTabSz="105503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27517" algn="l" defTabSz="105503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55035" algn="l" defTabSz="105503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582552" algn="l" defTabSz="105503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110069" algn="l" defTabSz="105503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637587" algn="l" defTabSz="105503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165104" algn="l" defTabSz="105503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692622" algn="l" defTabSz="105503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220139" algn="l" defTabSz="105503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MX" sz="1400" kern="1200" dirty="0"/>
                <a:t>Enviar </a:t>
              </a:r>
              <a:r>
                <a:rPr lang="es-MX" sz="1400" dirty="0"/>
                <a:t> documentación</a:t>
              </a:r>
              <a:r>
                <a:rPr lang="es-MX" sz="1400" kern="1200" dirty="0"/>
                <a:t> certificada  al ISAF para atender observación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20258409"/>
      </p:ext>
    </p:extLst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8432B887-2F1E-4DC0-B313-63A711E8AB3E}"/>
              </a:ext>
            </a:extLst>
          </p:cNvPr>
          <p:cNvSpPr txBox="1"/>
          <p:nvPr/>
        </p:nvSpPr>
        <p:spPr>
          <a:xfrm>
            <a:off x="1026942" y="1755008"/>
            <a:ext cx="103819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400" b="0" i="0" dirty="0">
                <a:solidFill>
                  <a:srgbClr val="333333"/>
                </a:solidFill>
                <a:effectLst/>
                <a:latin typeface="Roboto"/>
              </a:rPr>
              <a:t> </a:t>
            </a:r>
            <a:endParaRPr lang="es-ES" sz="2200" b="1" dirty="0">
              <a:solidFill>
                <a:srgbClr val="812147"/>
              </a:solidFill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5B2FFDF-249D-46E7-83A3-1DC4568327F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976" t="18142" r="25246" b="8853"/>
          <a:stretch/>
        </p:blipFill>
        <p:spPr>
          <a:xfrm>
            <a:off x="1648918" y="419725"/>
            <a:ext cx="8889167" cy="5831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038988"/>
      </p:ext>
    </p:extLst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8432B887-2F1E-4DC0-B313-63A711E8AB3E}"/>
              </a:ext>
            </a:extLst>
          </p:cNvPr>
          <p:cNvSpPr txBox="1"/>
          <p:nvPr/>
        </p:nvSpPr>
        <p:spPr>
          <a:xfrm>
            <a:off x="1026942" y="1755008"/>
            <a:ext cx="103819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400" b="0" i="0" dirty="0">
                <a:solidFill>
                  <a:srgbClr val="333333"/>
                </a:solidFill>
                <a:effectLst/>
                <a:latin typeface="Roboto"/>
              </a:rPr>
              <a:t> </a:t>
            </a:r>
            <a:endParaRPr lang="es-ES" sz="2200" b="1" dirty="0">
              <a:solidFill>
                <a:srgbClr val="812147"/>
              </a:solidFill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3A36ABAD-9584-4C23-B463-1C12F84F036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852" t="17848" r="25000" b="6665"/>
          <a:stretch/>
        </p:blipFill>
        <p:spPr>
          <a:xfrm>
            <a:off x="1738859" y="719528"/>
            <a:ext cx="8694295" cy="5681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436598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isaf am">
  <a:themeElements>
    <a:clrScheme name="IR 2017">
      <a:dk1>
        <a:sysClr val="windowText" lastClr="000000"/>
      </a:dk1>
      <a:lt1>
        <a:sysClr val="window" lastClr="FFFFFF"/>
      </a:lt1>
      <a:dk2>
        <a:srgbClr val="323232"/>
      </a:dk2>
      <a:lt2>
        <a:srgbClr val="C8C8C8"/>
      </a:lt2>
      <a:accent1>
        <a:srgbClr val="F07F09"/>
      </a:accent1>
      <a:accent2>
        <a:srgbClr val="812147"/>
      </a:accent2>
      <a:accent3>
        <a:srgbClr val="1B587C"/>
      </a:accent3>
      <a:accent4>
        <a:srgbClr val="287D77"/>
      </a:accent4>
      <a:accent5>
        <a:srgbClr val="990033"/>
      </a:accent5>
      <a:accent6>
        <a:srgbClr val="C19859"/>
      </a:accent6>
      <a:hlink>
        <a:srgbClr val="6B9F25"/>
      </a:hlink>
      <a:folHlink>
        <a:srgbClr val="B26B02"/>
      </a:folHlink>
    </a:clrScheme>
    <a:fontScheme name="source">
      <a:majorFont>
        <a:latin typeface="Source Sans Pro Black"/>
        <a:ea typeface=""/>
        <a:cs typeface=""/>
      </a:majorFont>
      <a:minorFont>
        <a:latin typeface="Source Sans Pro"/>
        <a:ea typeface=""/>
        <a:cs typeface=""/>
      </a:minorFont>
    </a:fontScheme>
    <a:fmtScheme name="Borde de resplandor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saf am" id="{5876D89F-858A-4622-B92B-DE4F013F7281}" vid="{754897CA-C0B3-463A-9958-CB867A9588A8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isaf am</Template>
  <TotalTime>2400</TotalTime>
  <Words>366</Words>
  <Application>Microsoft Office PowerPoint</Application>
  <PresentationFormat>Panorámica</PresentationFormat>
  <Paragraphs>42</Paragraphs>
  <Slides>7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5" baseType="lpstr">
      <vt:lpstr>Open Sans</vt:lpstr>
      <vt:lpstr>Source Sans Pro Light</vt:lpstr>
      <vt:lpstr>Source Sans Pro Black</vt:lpstr>
      <vt:lpstr>Calibri</vt:lpstr>
      <vt:lpstr>Source Sans Pro</vt:lpstr>
      <vt:lpstr>Roboto</vt:lpstr>
      <vt:lpstr>Arial</vt:lpstr>
      <vt:lpstr>isaf am</vt:lpstr>
      <vt:lpstr> Procedimiento de Solventación para observaciones determinadas del FORTAMUN   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proceso de fiscalización en los municipios de Sonora</dc:title>
  <dc:creator>Luis Armando Moreno</dc:creator>
  <cp:lastModifiedBy>Rosalinda Leyva</cp:lastModifiedBy>
  <cp:revision>570</cp:revision>
  <cp:lastPrinted>2020-12-15T00:32:53Z</cp:lastPrinted>
  <dcterms:created xsi:type="dcterms:W3CDTF">2018-10-21T18:23:47Z</dcterms:created>
  <dcterms:modified xsi:type="dcterms:W3CDTF">2020-12-15T19:56:07Z</dcterms:modified>
</cp:coreProperties>
</file>