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27"/>
  </p:notesMasterIdLst>
  <p:handoutMasterIdLst>
    <p:handoutMasterId r:id="rId28"/>
  </p:handoutMasterIdLst>
  <p:sldIdLst>
    <p:sldId id="256" r:id="rId2"/>
    <p:sldId id="666" r:id="rId3"/>
    <p:sldId id="776" r:id="rId4"/>
    <p:sldId id="770" r:id="rId5"/>
    <p:sldId id="765" r:id="rId6"/>
    <p:sldId id="761" r:id="rId7"/>
    <p:sldId id="886" r:id="rId8"/>
    <p:sldId id="742" r:id="rId9"/>
    <p:sldId id="895" r:id="rId10"/>
    <p:sldId id="897" r:id="rId11"/>
    <p:sldId id="898" r:id="rId12"/>
    <p:sldId id="899" r:id="rId13"/>
    <p:sldId id="730" r:id="rId14"/>
    <p:sldId id="866" r:id="rId15"/>
    <p:sldId id="762" r:id="rId16"/>
    <p:sldId id="867" r:id="rId17"/>
    <p:sldId id="868" r:id="rId18"/>
    <p:sldId id="869" r:id="rId19"/>
    <p:sldId id="878" r:id="rId20"/>
    <p:sldId id="879" r:id="rId21"/>
    <p:sldId id="882" r:id="rId22"/>
    <p:sldId id="887" r:id="rId23"/>
    <p:sldId id="888" r:id="rId24"/>
    <p:sldId id="728" r:id="rId25"/>
    <p:sldId id="768" r:id="rId26"/>
  </p:sldIdLst>
  <p:sldSz cx="9144000" cy="6858000" type="screen4x3"/>
  <p:notesSz cx="7010400" cy="92964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Source Sans Pro" panose="020B0503030403020204" pitchFamily="34" charset="0"/>
      <p:regular r:id="rId33"/>
      <p:bold r:id="rId34"/>
      <p:italic r:id="rId35"/>
      <p:boldItalic r:id="rId36"/>
    </p:embeddedFont>
    <p:embeddedFont>
      <p:font typeface="Source Sans Pro Black" panose="020B0803030403020204" pitchFamily="34" charset="0"/>
      <p:bold r:id="rId37"/>
      <p:boldItalic r:id="rId38"/>
    </p:embeddedFont>
    <p:embeddedFont>
      <p:font typeface="Source Sans Pro Light" panose="020B0403030403020204" pitchFamily="34" charset="0"/>
      <p:regular r:id="rId39"/>
      <p:italic r:id="rId40"/>
    </p:embeddedFont>
  </p:embeddedFontLst>
  <p:defaultTextStyle>
    <a:defPPr>
      <a:defRPr lang="es-MX"/>
    </a:defPPr>
    <a:lvl1pPr marL="0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7517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55035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82552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10069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37587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65104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92622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20139" algn="l" defTabSz="105503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EE10514-7A8A-4CD0-9D14-0BA3978D41A6}">
          <p14:sldIdLst>
            <p14:sldId id="256"/>
            <p14:sldId id="666"/>
            <p14:sldId id="776"/>
            <p14:sldId id="770"/>
            <p14:sldId id="765"/>
            <p14:sldId id="761"/>
            <p14:sldId id="886"/>
            <p14:sldId id="742"/>
            <p14:sldId id="895"/>
            <p14:sldId id="897"/>
            <p14:sldId id="898"/>
            <p14:sldId id="899"/>
            <p14:sldId id="730"/>
            <p14:sldId id="866"/>
            <p14:sldId id="762"/>
            <p14:sldId id="867"/>
            <p14:sldId id="868"/>
            <p14:sldId id="869"/>
            <p14:sldId id="878"/>
            <p14:sldId id="879"/>
            <p14:sldId id="882"/>
            <p14:sldId id="887"/>
            <p14:sldId id="888"/>
            <p14:sldId id="728"/>
            <p14:sldId id="76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millan" initials="P" lastIdx="1" clrIdx="0">
    <p:extLst>
      <p:ext uri="{19B8F6BF-5375-455C-9EA6-DF929625EA0E}">
        <p15:presenceInfo xmlns:p15="http://schemas.microsoft.com/office/powerpoint/2012/main" userId="Pmillan" providerId="None"/>
      </p:ext>
    </p:extLst>
  </p:cmAuthor>
  <p:cmAuthor id="2" name="L.C.P. José Enrique Haro" initials="LJEH" lastIdx="2" clrIdx="1">
    <p:extLst>
      <p:ext uri="{19B8F6BF-5375-455C-9EA6-DF929625EA0E}">
        <p15:presenceInfo xmlns:p15="http://schemas.microsoft.com/office/powerpoint/2012/main" userId="L.C.P. José Enrique Haro" providerId="None"/>
      </p:ext>
    </p:extLst>
  </p:cmAuthor>
  <p:cmAuthor id="3" name="Auditor SEVAC ISAF" initials="ASI" lastIdx="4" clrIdx="2">
    <p:extLst>
      <p:ext uri="{19B8F6BF-5375-455C-9EA6-DF929625EA0E}">
        <p15:presenceInfo xmlns:p15="http://schemas.microsoft.com/office/powerpoint/2012/main" userId="S::sevac@isafgobmx.onmicrosoft.com::604917ec-9507-4c2a-babb-0d9cc6199d4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  <a:srgbClr val="812147"/>
    <a:srgbClr val="0086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74" autoAdjust="0"/>
    <p:restoredTop sz="94249" autoAdjust="0"/>
  </p:normalViewPr>
  <p:slideViewPr>
    <p:cSldViewPr snapToGrid="0">
      <p:cViewPr varScale="1">
        <p:scale>
          <a:sx n="44" d="100"/>
          <a:sy n="44" d="100"/>
        </p:scale>
        <p:origin x="1200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298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D8A1383-88C1-451A-9243-52F5688FCB6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E3ECEF5-BA37-4A03-8AF7-93F4A2389E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5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7E4BC213-3246-4B75-ADAB-B6FB76044507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D3D02CF-E6D8-4533-8673-AE93F5D6561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8"/>
            <a:ext cx="3037840" cy="466434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4ADDAF-62C0-4E79-B254-C0448737AFF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8"/>
            <a:ext cx="3037840" cy="466434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821BF61F-DC34-4142-9FBD-4F4A2B13FE0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430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5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1A16EACF-6CFB-4F8E-8B21-70A17E5F1C2E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412875" y="1162050"/>
            <a:ext cx="4184650" cy="31384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040" y="4473893"/>
            <a:ext cx="5608320" cy="3660458"/>
          </a:xfrm>
          <a:prstGeom prst="rect">
            <a:avLst/>
          </a:prstGeom>
        </p:spPr>
        <p:txBody>
          <a:bodyPr vert="horz" lIns="92830" tIns="46415" rIns="92830" bIns="46415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4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4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93B64CAB-4196-4FC2-A478-61FED77124B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221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7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5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825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10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375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65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92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20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7 Imagen" descr="FONDO1.png">
            <a:extLst>
              <a:ext uri="{FF2B5EF4-FFF2-40B4-BE49-F238E27FC236}">
                <a16:creationId xmlns:a16="http://schemas.microsoft.com/office/drawing/2014/main" id="{3778778F-E8B6-4455-9F01-74CC53878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0688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5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MX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199" y="6509042"/>
            <a:ext cx="1147157" cy="36512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509042"/>
            <a:ext cx="2895600" cy="36512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669580" y="6577301"/>
            <a:ext cx="2133600" cy="22860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  <a:latin typeface="Source Sans Pro Light" panose="020B0403030403020204" pitchFamily="34" charset="0"/>
              </a:defRPr>
            </a:lvl1pPr>
          </a:lstStyle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5 Imagen" descr="LogoIsafSinFondo.png">
            <a:extLst>
              <a:ext uri="{FF2B5EF4-FFF2-40B4-BE49-F238E27FC236}">
                <a16:creationId xmlns:a16="http://schemas.microsoft.com/office/drawing/2014/main" id="{EE5D06CD-BD0F-435F-9A70-FBA4341ECD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964544" y="43781"/>
            <a:ext cx="1071952" cy="65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88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4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751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550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8255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100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375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6510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9262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201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19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1" y="1600204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43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535116"/>
            <a:ext cx="4040188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7517" indent="0">
              <a:buNone/>
              <a:defRPr sz="2300" b="1"/>
            </a:lvl2pPr>
            <a:lvl3pPr marL="1055035" indent="0">
              <a:buNone/>
              <a:defRPr sz="2100" b="1"/>
            </a:lvl3pPr>
            <a:lvl4pPr marL="1582552" indent="0">
              <a:buNone/>
              <a:defRPr sz="1800" b="1"/>
            </a:lvl4pPr>
            <a:lvl5pPr marL="2110069" indent="0">
              <a:buNone/>
              <a:defRPr sz="1800" b="1"/>
            </a:lvl5pPr>
            <a:lvl6pPr marL="2637587" indent="0">
              <a:buNone/>
              <a:defRPr sz="1800" b="1"/>
            </a:lvl6pPr>
            <a:lvl7pPr marL="3165104" indent="0">
              <a:buNone/>
              <a:defRPr sz="1800" b="1"/>
            </a:lvl7pPr>
            <a:lvl8pPr marL="3692622" indent="0">
              <a:buNone/>
              <a:defRPr sz="1800" b="1"/>
            </a:lvl8pPr>
            <a:lvl9pPr marL="4220139" indent="0">
              <a:buNone/>
              <a:defRPr sz="18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535116"/>
            <a:ext cx="4041775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7517" indent="0">
              <a:buNone/>
              <a:defRPr sz="2300" b="1"/>
            </a:lvl2pPr>
            <a:lvl3pPr marL="1055035" indent="0">
              <a:buNone/>
              <a:defRPr sz="2100" b="1"/>
            </a:lvl3pPr>
            <a:lvl4pPr marL="1582552" indent="0">
              <a:buNone/>
              <a:defRPr sz="1800" b="1"/>
            </a:lvl4pPr>
            <a:lvl5pPr marL="2110069" indent="0">
              <a:buNone/>
              <a:defRPr sz="1800" b="1"/>
            </a:lvl5pPr>
            <a:lvl6pPr marL="2637587" indent="0">
              <a:buNone/>
              <a:defRPr sz="1800" b="1"/>
            </a:lvl6pPr>
            <a:lvl7pPr marL="3165104" indent="0">
              <a:buNone/>
              <a:defRPr sz="1800" b="1"/>
            </a:lvl7pPr>
            <a:lvl8pPr marL="3692622" indent="0">
              <a:buNone/>
              <a:defRPr sz="1800" b="1"/>
            </a:lvl8pPr>
            <a:lvl9pPr marL="4220139" indent="0">
              <a:buNone/>
              <a:defRPr sz="18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4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7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5E0A095-09CE-4929-8FE8-9803AD39945B}"/>
              </a:ext>
            </a:extLst>
          </p:cNvPr>
          <p:cNvSpPr/>
          <p:nvPr userDrawn="1"/>
        </p:nvSpPr>
        <p:spPr>
          <a:xfrm>
            <a:off x="0" y="1"/>
            <a:ext cx="9144000" cy="69245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571500" dist="558800" dir="13500000">
              <a:schemeClr val="bg2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06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3052"/>
            <a:ext cx="3008313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1" y="273055"/>
            <a:ext cx="5111750" cy="585311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27517" indent="0">
              <a:buNone/>
              <a:defRPr sz="1400"/>
            </a:lvl2pPr>
            <a:lvl3pPr marL="1055035" indent="0">
              <a:buNone/>
              <a:defRPr sz="1200"/>
            </a:lvl3pPr>
            <a:lvl4pPr marL="1582552" indent="0">
              <a:buNone/>
              <a:defRPr sz="1000"/>
            </a:lvl4pPr>
            <a:lvl5pPr marL="2110069" indent="0">
              <a:buNone/>
              <a:defRPr sz="1000"/>
            </a:lvl5pPr>
            <a:lvl6pPr marL="2637587" indent="0">
              <a:buNone/>
              <a:defRPr sz="1000"/>
            </a:lvl6pPr>
            <a:lvl7pPr marL="3165104" indent="0">
              <a:buNone/>
              <a:defRPr sz="1000"/>
            </a:lvl7pPr>
            <a:lvl8pPr marL="3692622" indent="0">
              <a:buNone/>
              <a:defRPr sz="1000"/>
            </a:lvl8pPr>
            <a:lvl9pPr marL="4220139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31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7517" indent="0">
              <a:buNone/>
              <a:defRPr sz="3200"/>
            </a:lvl2pPr>
            <a:lvl3pPr marL="1055035" indent="0">
              <a:buNone/>
              <a:defRPr sz="2800"/>
            </a:lvl3pPr>
            <a:lvl4pPr marL="1582552" indent="0">
              <a:buNone/>
              <a:defRPr sz="2300"/>
            </a:lvl4pPr>
            <a:lvl5pPr marL="2110069" indent="0">
              <a:buNone/>
              <a:defRPr sz="2300"/>
            </a:lvl5pPr>
            <a:lvl6pPr marL="2637587" indent="0">
              <a:buNone/>
              <a:defRPr sz="2300"/>
            </a:lvl6pPr>
            <a:lvl7pPr marL="3165104" indent="0">
              <a:buNone/>
              <a:defRPr sz="2300"/>
            </a:lvl7pPr>
            <a:lvl8pPr marL="3692622" indent="0">
              <a:buNone/>
              <a:defRPr sz="2300"/>
            </a:lvl8pPr>
            <a:lvl9pPr marL="4220139" indent="0">
              <a:buNone/>
              <a:defRPr sz="23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42"/>
            <a:ext cx="54864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27517" indent="0">
              <a:buNone/>
              <a:defRPr sz="1400"/>
            </a:lvl2pPr>
            <a:lvl3pPr marL="1055035" indent="0">
              <a:buNone/>
              <a:defRPr sz="1200"/>
            </a:lvl3pPr>
            <a:lvl4pPr marL="1582552" indent="0">
              <a:buNone/>
              <a:defRPr sz="1000"/>
            </a:lvl4pPr>
            <a:lvl5pPr marL="2110069" indent="0">
              <a:buNone/>
              <a:defRPr sz="1000"/>
            </a:lvl5pPr>
            <a:lvl6pPr marL="2637587" indent="0">
              <a:buNone/>
              <a:defRPr sz="1000"/>
            </a:lvl6pPr>
            <a:lvl7pPr marL="3165104" indent="0">
              <a:buNone/>
              <a:defRPr sz="1000"/>
            </a:lvl7pPr>
            <a:lvl8pPr marL="3692622" indent="0">
              <a:buNone/>
              <a:defRPr sz="1000"/>
            </a:lvl8pPr>
            <a:lvl9pPr marL="4220139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58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4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45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105503" tIns="52752" rIns="105503" bIns="52752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105503" tIns="52752" rIns="105503" bIns="52752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87135-86ED-4741-A4BD-06F15834C720}" type="datetimeFigureOut">
              <a:rPr lang="en-US" smtClean="0"/>
              <a:pPr/>
              <a:t>12/15/2020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1" y="6356355"/>
            <a:ext cx="28956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1" y="6356355"/>
            <a:ext cx="2133600" cy="365125"/>
          </a:xfrm>
          <a:prstGeom prst="rect">
            <a:avLst/>
          </a:prstGeom>
        </p:spPr>
        <p:txBody>
          <a:bodyPr vert="horz" lIns="105503" tIns="52752" rIns="105503" bIns="52752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3B322-5EC4-40F1-8C50-B781A917E343}" type="slidenum">
              <a:rPr lang="en-US" smtClean="0"/>
              <a:pPr/>
              <a:t>‹Nº›</a:t>
            </a:fld>
            <a:endParaRPr lang="en-US"/>
          </a:p>
        </p:txBody>
      </p:sp>
      <p:pic>
        <p:nvPicPr>
          <p:cNvPr id="7" name="4 Imagen" descr="FONDOg2.png">
            <a:extLst>
              <a:ext uri="{FF2B5EF4-FFF2-40B4-BE49-F238E27FC236}">
                <a16:creationId xmlns:a16="http://schemas.microsoft.com/office/drawing/2014/main" id="{831BAD82-F7E6-4A9E-A31B-5188FEE1DFA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245992"/>
            <a:ext cx="9144000" cy="95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14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defTabSz="105503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5638" indent="-395638" algn="l" defTabSz="105503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7216" indent="-329698" algn="l" defTabSz="1055035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8793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46311" indent="-263759" algn="l" defTabSz="1055035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73828" indent="-263759" algn="l" defTabSz="1055035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01345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28863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56380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83898" indent="-263759" algn="l" defTabSz="105503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7517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5035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82552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0069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7587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65104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92622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20139" algn="l" defTabSz="105503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F1AEAA-B284-4A65-A49E-76990368AE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8563" y="3427984"/>
            <a:ext cx="7944619" cy="1831965"/>
          </a:xfrm>
        </p:spPr>
        <p:txBody>
          <a:bodyPr>
            <a:noAutofit/>
          </a:bodyPr>
          <a:lstStyle/>
          <a:p>
            <a:r>
              <a:rPr lang="es-ES" sz="2500" b="1" dirty="0">
                <a:solidFill>
                  <a:schemeClr val="accent2"/>
                </a:solidFill>
                <a:latin typeface="Calibri" panose="020F0502020204030204" pitchFamily="34" charset="0"/>
                <a:ea typeface="Open Sans" pitchFamily="34" charset="0"/>
                <a:cs typeface="Calibri" panose="020F0502020204030204" pitchFamily="34" charset="0"/>
              </a:rPr>
              <a:t>S</a:t>
            </a:r>
            <a:r>
              <a:rPr lang="es-ES" sz="2400" dirty="0">
                <a:latin typeface="Calibri" panose="020F0502020204030204" pitchFamily="34" charset="0"/>
                <a:cs typeface="Calibri" panose="020F0502020204030204" pitchFamily="34" charset="0"/>
              </a:rPr>
              <a:t>istema de </a:t>
            </a:r>
            <a:r>
              <a:rPr lang="es-ES" sz="2500" b="1" dirty="0">
                <a:solidFill>
                  <a:schemeClr val="accent2"/>
                </a:solidFill>
                <a:latin typeface="Calibri" panose="020F0502020204030204" pitchFamily="34" charset="0"/>
                <a:ea typeface="Open Sans" pitchFamily="34" charset="0"/>
                <a:cs typeface="Calibri" panose="020F0502020204030204" pitchFamily="34" charset="0"/>
              </a:rPr>
              <a:t>Ev</a:t>
            </a:r>
            <a:r>
              <a:rPr lang="es-ES" sz="2400" dirty="0">
                <a:latin typeface="Calibri" panose="020F0502020204030204" pitchFamily="34" charset="0"/>
                <a:cs typeface="Calibri" panose="020F0502020204030204" pitchFamily="34" charset="0"/>
              </a:rPr>
              <a:t>aluación de la </a:t>
            </a:r>
            <a:r>
              <a:rPr lang="es-ES" sz="2500" b="1" dirty="0">
                <a:solidFill>
                  <a:schemeClr val="accent2"/>
                </a:solidFill>
                <a:latin typeface="Calibri" panose="020F0502020204030204" pitchFamily="34" charset="0"/>
                <a:ea typeface="Open Sans" pitchFamily="34" charset="0"/>
                <a:cs typeface="Calibri" panose="020F0502020204030204" pitchFamily="34" charset="0"/>
              </a:rPr>
              <a:t>A</a:t>
            </a:r>
            <a:r>
              <a:rPr lang="es-ES" sz="2400" dirty="0">
                <a:latin typeface="Calibri" panose="020F0502020204030204" pitchFamily="34" charset="0"/>
                <a:cs typeface="Calibri" panose="020F0502020204030204" pitchFamily="34" charset="0"/>
              </a:rPr>
              <a:t>rmonización </a:t>
            </a:r>
            <a:r>
              <a:rPr lang="es-ES" sz="2500" b="1" dirty="0">
                <a:solidFill>
                  <a:schemeClr val="accent2"/>
                </a:solidFill>
                <a:latin typeface="Calibri" panose="020F0502020204030204" pitchFamily="34" charset="0"/>
                <a:ea typeface="Open Sans" pitchFamily="34" charset="0"/>
                <a:cs typeface="Calibri" panose="020F0502020204030204" pitchFamily="34" charset="0"/>
              </a:rPr>
              <a:t>C</a:t>
            </a:r>
            <a:r>
              <a:rPr lang="es-ES" sz="2400" dirty="0">
                <a:latin typeface="Calibri" panose="020F0502020204030204" pitchFamily="34" charset="0"/>
                <a:cs typeface="Calibri" panose="020F0502020204030204" pitchFamily="34" charset="0"/>
              </a:rPr>
              <a:t>ontable</a:t>
            </a:r>
            <a:br>
              <a:rPr lang="es-ES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24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s-ES" sz="2500" b="1" dirty="0" err="1">
                <a:solidFill>
                  <a:schemeClr val="accent2"/>
                </a:solidFill>
                <a:latin typeface="Calibri" panose="020F0502020204030204" pitchFamily="34" charset="0"/>
                <a:ea typeface="Open Sans" pitchFamily="34" charset="0"/>
                <a:cs typeface="Calibri" panose="020F0502020204030204" pitchFamily="34" charset="0"/>
              </a:rPr>
              <a:t>SE</a:t>
            </a:r>
            <a:r>
              <a:rPr lang="es-E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s-ES" sz="2500" b="1" dirty="0" err="1">
                <a:solidFill>
                  <a:schemeClr val="accent2"/>
                </a:solidFill>
                <a:latin typeface="Calibri" panose="020F0502020204030204" pitchFamily="34" charset="0"/>
                <a:ea typeface="Open Sans" pitchFamily="34" charset="0"/>
                <a:cs typeface="Calibri" panose="020F0502020204030204" pitchFamily="34" charset="0"/>
              </a:rPr>
              <a:t>AC</a:t>
            </a:r>
            <a:r>
              <a:rPr lang="es-ES" sz="2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br>
              <a:rPr lang="es-ES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s-E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A3712CB-2698-4FB7-9E49-BCA73B80A4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2467" y="2568441"/>
            <a:ext cx="8140716" cy="866379"/>
          </a:xfrm>
        </p:spPr>
        <p:txBody>
          <a:bodyPr>
            <a:normAutofit fontScale="85000" lnSpcReduction="20000"/>
          </a:bodyPr>
          <a:lstStyle/>
          <a:p>
            <a:r>
              <a:rPr lang="es-ES" sz="3200" b="1" dirty="0">
                <a:solidFill>
                  <a:schemeClr val="accent2"/>
                </a:solidFill>
                <a:latin typeface="Calibri" panose="020F0502020204030204" pitchFamily="34" charset="0"/>
                <a:ea typeface="Open Sans" pitchFamily="34" charset="0"/>
                <a:cs typeface="Calibri" panose="020F0502020204030204" pitchFamily="34" charset="0"/>
              </a:rPr>
              <a:t>Auditoria Adjunta de Fiscalización a Municipios</a:t>
            </a:r>
            <a:r>
              <a:rPr lang="es-MX" sz="3200" b="1" dirty="0">
                <a:solidFill>
                  <a:schemeClr val="accent2"/>
                </a:solidFill>
                <a:latin typeface="Calibri" panose="020F0502020204030204" pitchFamily="34" charset="0"/>
                <a:ea typeface="Open Sans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es-ES" sz="3200" b="1" dirty="0">
                <a:solidFill>
                  <a:schemeClr val="accent2"/>
                </a:solidFill>
                <a:latin typeface="Calibri" panose="020F0502020204030204" pitchFamily="34" charset="0"/>
                <a:ea typeface="Open Sans" pitchFamily="34" charset="0"/>
                <a:cs typeface="Calibri" panose="020F0502020204030204" pitchFamily="34" charset="0"/>
              </a:rPr>
              <a:t>Dirección General de Fiscalización a Municipios</a:t>
            </a:r>
            <a:endParaRPr lang="en-US" sz="3200" b="1" dirty="0">
              <a:solidFill>
                <a:schemeClr val="accent2"/>
              </a:solidFill>
              <a:latin typeface="Calibri" panose="020F0502020204030204" pitchFamily="34" charset="0"/>
              <a:ea typeface="Open Sans" pitchFamily="34" charset="0"/>
              <a:cs typeface="Calibri" panose="020F050202020403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0456251-B0C7-4F35-A5BE-F49A6C9D07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143" y="0"/>
            <a:ext cx="3791824" cy="2930045"/>
          </a:xfrm>
          <a:prstGeom prst="rect">
            <a:avLst/>
          </a:prstGeom>
        </p:spPr>
      </p:pic>
      <p:sp>
        <p:nvSpPr>
          <p:cNvPr id="5" name="Subtítulo 2">
            <a:extLst>
              <a:ext uri="{FF2B5EF4-FFF2-40B4-BE49-F238E27FC236}">
                <a16:creationId xmlns:a16="http://schemas.microsoft.com/office/drawing/2014/main" id="{03ECA95D-C361-4C4D-8932-6B50CD8C47DC}"/>
              </a:ext>
            </a:extLst>
          </p:cNvPr>
          <p:cNvSpPr txBox="1">
            <a:spLocks/>
          </p:cNvSpPr>
          <p:nvPr/>
        </p:nvSpPr>
        <p:spPr>
          <a:xfrm>
            <a:off x="6425967" y="6459523"/>
            <a:ext cx="2307216" cy="398477"/>
          </a:xfrm>
          <a:prstGeom prst="rect">
            <a:avLst/>
          </a:prstGeom>
        </p:spPr>
        <p:txBody>
          <a:bodyPr vert="horz" lIns="105503" tIns="52752" rIns="105503" bIns="52752" rtlCol="0">
            <a:normAutofit/>
          </a:bodyPr>
          <a:lstStyle>
            <a:lvl1pPr marL="0" indent="0" algn="ctr" defTabSz="1055035" rtl="0" eaLnBrk="1" latinLnBrk="0" hangingPunct="1">
              <a:spcBef>
                <a:spcPct val="20000"/>
              </a:spcBef>
              <a:buFont typeface="Arial" pitchFamily="34" charset="0"/>
              <a:buNone/>
              <a:defRPr sz="3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27517" indent="0" algn="ctr" defTabSz="1055035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55035" indent="0" algn="ctr" defTabSz="1055035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82552" indent="0" algn="ctr" defTabSz="1055035" rtl="0" eaLnBrk="1" latinLnBrk="0" hangingPunct="1">
              <a:spcBef>
                <a:spcPct val="20000"/>
              </a:spcBef>
              <a:buFont typeface="Arial" pitchFamily="34" charset="0"/>
              <a:buNone/>
              <a:defRPr sz="2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110069" indent="0" algn="ctr" defTabSz="1055035" rtl="0" eaLnBrk="1" latinLnBrk="0" hangingPunct="1">
              <a:spcBef>
                <a:spcPct val="20000"/>
              </a:spcBef>
              <a:buFont typeface="Arial" pitchFamily="34" charset="0"/>
              <a:buNone/>
              <a:defRPr sz="2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37587" indent="0" algn="ctr" defTabSz="1055035" rtl="0" eaLnBrk="1" latinLnBrk="0" hangingPunct="1">
              <a:spcBef>
                <a:spcPct val="20000"/>
              </a:spcBef>
              <a:buFont typeface="Arial" pitchFamily="34" charset="0"/>
              <a:buNone/>
              <a:defRPr sz="2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65104" indent="0" algn="ctr" defTabSz="1055035" rtl="0" eaLnBrk="1" latinLnBrk="0" hangingPunct="1">
              <a:spcBef>
                <a:spcPct val="20000"/>
              </a:spcBef>
              <a:buFont typeface="Arial" pitchFamily="34" charset="0"/>
              <a:buNone/>
              <a:defRPr sz="2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92622" indent="0" algn="ctr" defTabSz="1055035" rtl="0" eaLnBrk="1" latinLnBrk="0" hangingPunct="1">
              <a:spcBef>
                <a:spcPct val="20000"/>
              </a:spcBef>
              <a:buFont typeface="Arial" pitchFamily="34" charset="0"/>
              <a:buNone/>
              <a:defRPr sz="2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220139" indent="0" algn="ctr" defTabSz="1055035" rtl="0" eaLnBrk="1" latinLnBrk="0" hangingPunct="1">
              <a:spcBef>
                <a:spcPct val="20000"/>
              </a:spcBef>
              <a:buFont typeface="Arial" pitchFamily="34" charset="0"/>
              <a:buNone/>
              <a:defRPr sz="2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MX" sz="1600" b="1" dirty="0">
                <a:solidFill>
                  <a:schemeClr val="bg1"/>
                </a:solidFill>
                <a:latin typeface="Source Sans Pro Light" panose="020B0403030403020204" pitchFamily="34" charset="0"/>
              </a:rPr>
              <a:t>Diciembre  2020</a:t>
            </a:r>
            <a:endParaRPr lang="en-US" sz="1600" b="1" dirty="0">
              <a:solidFill>
                <a:schemeClr val="bg1"/>
              </a:solidFill>
              <a:latin typeface="Source Sans Pro Light" panose="020B0403030403020204" pitchFamily="34" charset="0"/>
            </a:endParaRP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CB9184F6-E016-43C4-80EB-2ED6CC21CF95}"/>
              </a:ext>
            </a:extLst>
          </p:cNvPr>
          <p:cNvCxnSpPr>
            <a:cxnSpLocks/>
          </p:cNvCxnSpPr>
          <p:nvPr/>
        </p:nvCxnSpPr>
        <p:spPr>
          <a:xfrm>
            <a:off x="1017447" y="4579578"/>
            <a:ext cx="7300523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11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6EAAE3A-2478-479F-AD80-C5A5F4CF6D05}"/>
              </a:ext>
            </a:extLst>
          </p:cNvPr>
          <p:cNvSpPr/>
          <p:nvPr/>
        </p:nvSpPr>
        <p:spPr>
          <a:xfrm>
            <a:off x="742121" y="1520786"/>
            <a:ext cx="773926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400" b="1" dirty="0">
              <a:solidFill>
                <a:schemeClr val="accent2"/>
              </a:solidFill>
              <a:latin typeface="Calibri" panose="020F0502020204030204" pitchFamily="34" charset="0"/>
              <a:ea typeface="Open Sans" pitchFamily="34" charset="0"/>
              <a:cs typeface="Calibri" panose="020F0502020204030204" pitchFamily="34" charset="0"/>
            </a:endParaRPr>
          </a:p>
          <a:p>
            <a:pPr algn="just"/>
            <a:r>
              <a:rPr lang="es-ES" sz="2400" b="1" dirty="0">
                <a:latin typeface="Calibri" panose="020F0502020204030204" pitchFamily="34" charset="0"/>
                <a:cs typeface="Calibri" panose="020F0502020204030204" pitchFamily="34" charset="0"/>
              </a:rPr>
              <a:t>Dar seguimiento trimestral de los avances en materia de armonización contable, es decir, </a:t>
            </a:r>
            <a:r>
              <a:rPr lang="es-ES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registros contables</a:t>
            </a:r>
            <a:r>
              <a:rPr lang="es-ES" sz="2400" b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s-ES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presupuestales</a:t>
            </a:r>
            <a:r>
              <a:rPr lang="es-ES" sz="2400" b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s-ES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administrativos</a:t>
            </a:r>
            <a:r>
              <a:rPr lang="es-ES" sz="2400" b="1" dirty="0">
                <a:latin typeface="Calibri" panose="020F0502020204030204" pitchFamily="34" charset="0"/>
                <a:cs typeface="Calibri" panose="020F0502020204030204" pitchFamily="34" charset="0"/>
              </a:rPr>
              <a:t>, así como en temas de </a:t>
            </a:r>
            <a:r>
              <a:rPr lang="es-ES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transparencia</a:t>
            </a:r>
            <a:r>
              <a:rPr lang="es-E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y formulación de </a:t>
            </a:r>
            <a:r>
              <a:rPr lang="es-ES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cuenta pública</a:t>
            </a:r>
            <a:r>
              <a:rPr lang="es-ES" sz="2400" b="1" dirty="0">
                <a:latin typeface="Calibri" panose="020F0502020204030204" pitchFamily="34" charset="0"/>
                <a:cs typeface="Calibri" panose="020F0502020204030204" pitchFamily="34" charset="0"/>
              </a:rPr>
              <a:t>, de conformidad con lo establecido en la Ley General de Contabilidad Gubernamental.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5A44FBD-36D0-43D9-8F1D-E8D00ACF94C4}"/>
              </a:ext>
            </a:extLst>
          </p:cNvPr>
          <p:cNvSpPr txBox="1"/>
          <p:nvPr/>
        </p:nvSpPr>
        <p:spPr>
          <a:xfrm>
            <a:off x="742121" y="177632"/>
            <a:ext cx="66128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2"/>
                </a:solidFill>
                <a:latin typeface="Calibri" panose="020F0502020204030204" pitchFamily="34" charset="0"/>
                <a:ea typeface="Open Sans" pitchFamily="34" charset="0"/>
                <a:cs typeface="Calibri" panose="020F0502020204030204" pitchFamily="34" charset="0"/>
              </a:rPr>
              <a:t>Objetivo de las Encuestas </a:t>
            </a:r>
            <a:r>
              <a:rPr lang="es-ES" sz="2400" b="1" dirty="0" err="1">
                <a:solidFill>
                  <a:schemeClr val="accent2"/>
                </a:solidFill>
                <a:latin typeface="Calibri" panose="020F0502020204030204" pitchFamily="34" charset="0"/>
                <a:ea typeface="Open Sans" pitchFamily="34" charset="0"/>
                <a:cs typeface="Calibri" panose="020F0502020204030204" pitchFamily="34" charset="0"/>
              </a:rPr>
              <a:t>SEvAC</a:t>
            </a:r>
            <a:r>
              <a:rPr lang="es-ES" sz="2400" b="1" dirty="0">
                <a:solidFill>
                  <a:schemeClr val="accent2"/>
                </a:solidFill>
                <a:latin typeface="Calibri" panose="020F0502020204030204" pitchFamily="34" charset="0"/>
                <a:ea typeface="Open Sans" pitchFamily="34" charset="0"/>
                <a:cs typeface="Calibri" panose="020F0502020204030204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26815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237DAB-1C0F-4604-97FD-96F97EF49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411" y="142120"/>
            <a:ext cx="7586870" cy="507238"/>
          </a:xfrm>
        </p:spPr>
        <p:txBody>
          <a:bodyPr/>
          <a:lstStyle/>
          <a:p>
            <a:r>
              <a:rPr lang="es-MX" sz="24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¿En que consisten las encuestas del </a:t>
            </a:r>
            <a:r>
              <a:rPr lang="es-MX" sz="2400" b="1" dirty="0" err="1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SEvAC</a:t>
            </a:r>
            <a:r>
              <a:rPr lang="es-MX" sz="24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A0FE310-B10F-4598-ACF6-C4751A688A8E}"/>
              </a:ext>
            </a:extLst>
          </p:cNvPr>
          <p:cNvSpPr txBox="1"/>
          <p:nvPr/>
        </p:nvSpPr>
        <p:spPr>
          <a:xfrm>
            <a:off x="205411" y="5152018"/>
            <a:ext cx="86337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>
                <a:latin typeface="Calibri" panose="020F0502020204030204" pitchFamily="34" charset="0"/>
                <a:cs typeface="Calibri" panose="020F0502020204030204" pitchFamily="34" charset="0"/>
              </a:rPr>
              <a:t>Los reactivos (preguntas) se responden anexando evidencia documental en los términos establecidos en los Manuales.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15783EF-58C9-4072-AAE6-4CB765168D6F}"/>
              </a:ext>
            </a:extLst>
          </p:cNvPr>
          <p:cNvSpPr txBox="1"/>
          <p:nvPr/>
        </p:nvSpPr>
        <p:spPr>
          <a:xfrm>
            <a:off x="255104" y="1020865"/>
            <a:ext cx="863379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2400" b="1" dirty="0">
                <a:latin typeface="Calibri" panose="020F0502020204030204" pitchFamily="34" charset="0"/>
                <a:cs typeface="Calibri" panose="020F0502020204030204" pitchFamily="34" charset="0"/>
              </a:rPr>
              <a:t>El </a:t>
            </a:r>
            <a:r>
              <a:rPr lang="es-MX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SEvAC</a:t>
            </a:r>
            <a:r>
              <a:rPr lang="es-MX" sz="2400" b="1" dirty="0">
                <a:latin typeface="Calibri" panose="020F0502020204030204" pitchFamily="34" charset="0"/>
                <a:cs typeface="Calibri" panose="020F0502020204030204" pitchFamily="34" charset="0"/>
              </a:rPr>
              <a:t> es una herramienta tecnológica mediante la cual se da respuesta en línea a una encuesta aplicada a cada Ente.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9580BA6-FA27-4397-BB44-2F5158813473}"/>
              </a:ext>
            </a:extLst>
          </p:cNvPr>
          <p:cNvSpPr txBox="1"/>
          <p:nvPr/>
        </p:nvSpPr>
        <p:spPr>
          <a:xfrm>
            <a:off x="268355" y="2331091"/>
            <a:ext cx="851452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2400" b="1" dirty="0">
                <a:latin typeface="Calibri" panose="020F0502020204030204" pitchFamily="34" charset="0"/>
                <a:cs typeface="Calibri" panose="020F0502020204030204" pitchFamily="34" charset="0"/>
              </a:rPr>
              <a:t>Se elaboraron diversos Manuales donde se establecen los criterios para su llenado.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2EEBDB7-152E-4591-8694-B902DAD814B0}"/>
              </a:ext>
            </a:extLst>
          </p:cNvPr>
          <p:cNvSpPr txBox="1"/>
          <p:nvPr/>
        </p:nvSpPr>
        <p:spPr>
          <a:xfrm>
            <a:off x="228598" y="3745190"/>
            <a:ext cx="851452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2400" b="1" dirty="0">
                <a:latin typeface="Calibri" panose="020F0502020204030204" pitchFamily="34" charset="0"/>
                <a:cs typeface="Calibri" panose="020F0502020204030204" pitchFamily="34" charset="0"/>
              </a:rPr>
              <a:t>La encuesta se aplica trimestralmente a todos los Entes Públicos (Federal-Estatal-Municipal).</a:t>
            </a:r>
          </a:p>
        </p:txBody>
      </p:sp>
    </p:spTree>
    <p:extLst>
      <p:ext uri="{BB962C8B-B14F-4D97-AF65-F5344CB8AC3E}">
        <p14:creationId xmlns:p14="http://schemas.microsoft.com/office/powerpoint/2010/main" val="6891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237DAB-1C0F-4604-97FD-96F97EF49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411" y="142120"/>
            <a:ext cx="7586870" cy="507238"/>
          </a:xfrm>
        </p:spPr>
        <p:txBody>
          <a:bodyPr/>
          <a:lstStyle/>
          <a:p>
            <a:r>
              <a:rPr lang="es-MX" sz="24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¿En que consisten las encuestas del </a:t>
            </a:r>
            <a:r>
              <a:rPr lang="es-MX" sz="2400" b="1" dirty="0" err="1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SEvAC</a:t>
            </a:r>
            <a:r>
              <a:rPr lang="es-MX" sz="24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A0FE310-B10F-4598-ACF6-C4751A688A8E}"/>
              </a:ext>
            </a:extLst>
          </p:cNvPr>
          <p:cNvSpPr txBox="1"/>
          <p:nvPr/>
        </p:nvSpPr>
        <p:spPr>
          <a:xfrm>
            <a:off x="255104" y="4653916"/>
            <a:ext cx="86337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>
                <a:latin typeface="Calibri" panose="020F0502020204030204" pitchFamily="34" charset="0"/>
                <a:cs typeface="Calibri" panose="020F0502020204030204" pitchFamily="34" charset="0"/>
              </a:rPr>
              <a:t>Al final del trimestre, el CONAC emite una </a:t>
            </a:r>
            <a:r>
              <a:rPr lang="es-MX" sz="2400" b="1" i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calificación global por Entidad Federativa (Considera todas las evaluaciones)</a:t>
            </a:r>
            <a:r>
              <a:rPr lang="es-MX" sz="2400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AB3AF81-29F9-483C-B252-8BC92CAC77B1}"/>
              </a:ext>
            </a:extLst>
          </p:cNvPr>
          <p:cNvSpPr txBox="1"/>
          <p:nvPr/>
        </p:nvSpPr>
        <p:spPr>
          <a:xfrm>
            <a:off x="271671" y="1404129"/>
            <a:ext cx="86834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2400" b="1" dirty="0">
                <a:latin typeface="Calibri" panose="020F0502020204030204" pitchFamily="34" charset="0"/>
                <a:cs typeface="Calibri" panose="020F0502020204030204" pitchFamily="34" charset="0"/>
              </a:rPr>
              <a:t>Se evalúa la evidencia y se asigna un valor de cumplimiento; al final el sistema otorga una evaluación general del Ente.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62EA478-5BC0-454C-8922-C94BB242CE64}"/>
              </a:ext>
            </a:extLst>
          </p:cNvPr>
          <p:cNvSpPr txBox="1"/>
          <p:nvPr/>
        </p:nvSpPr>
        <p:spPr>
          <a:xfrm>
            <a:off x="241851" y="3063630"/>
            <a:ext cx="863379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2400" b="1" dirty="0">
                <a:latin typeface="Calibri" panose="020F0502020204030204" pitchFamily="34" charset="0"/>
                <a:cs typeface="Calibri" panose="020F0502020204030204" pitchFamily="34" charset="0"/>
              </a:rPr>
              <a:t>El no dar respuesta a la Encuesta en el período establecido en automático se asigna un valor de “Cero”</a:t>
            </a:r>
          </a:p>
        </p:txBody>
      </p:sp>
    </p:spTree>
    <p:extLst>
      <p:ext uri="{BB962C8B-B14F-4D97-AF65-F5344CB8AC3E}">
        <p14:creationId xmlns:p14="http://schemas.microsoft.com/office/powerpoint/2010/main" val="238091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89C07D-530E-4FB7-9792-BE0C088A0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2605"/>
            <a:ext cx="7348330" cy="586752"/>
          </a:xfrm>
        </p:spPr>
        <p:txBody>
          <a:bodyPr/>
          <a:lstStyle/>
          <a:p>
            <a:r>
              <a:rPr lang="es-MX" sz="24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Acciones del ISAF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86985D4-1EC7-4EE7-A274-03D3B99AAD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420" y="3429000"/>
            <a:ext cx="8514519" cy="943502"/>
          </a:xfrm>
        </p:spPr>
        <p:txBody>
          <a:bodyPr>
            <a:normAutofit/>
          </a:bodyPr>
          <a:lstStyle/>
          <a:p>
            <a:pPr algn="just"/>
            <a:r>
              <a:rPr lang="es-MX" sz="2400" b="1" dirty="0">
                <a:latin typeface="Calibri" panose="020F0502020204030204" pitchFamily="34" charset="0"/>
                <a:cs typeface="Calibri" panose="020F0502020204030204" pitchFamily="34" charset="0"/>
              </a:rPr>
              <a:t>Asesoría personalizada a los entes que lo soliciten.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378CE0E-939D-4A6E-A3DD-D787985CAAAC}"/>
              </a:ext>
            </a:extLst>
          </p:cNvPr>
          <p:cNvSpPr txBox="1"/>
          <p:nvPr/>
        </p:nvSpPr>
        <p:spPr>
          <a:xfrm>
            <a:off x="271672" y="1796818"/>
            <a:ext cx="85145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b="1" dirty="0">
                <a:latin typeface="Calibri" panose="020F0502020204030204" pitchFamily="34" charset="0"/>
                <a:cs typeface="Calibri" panose="020F0502020204030204" pitchFamily="34" charset="0"/>
              </a:rPr>
              <a:t>Promovió la adquisición del Sistema SAACG Net, que se encuentra armonizado a lo establecido por la LGCG.</a:t>
            </a:r>
          </a:p>
        </p:txBody>
      </p:sp>
    </p:spTree>
    <p:extLst>
      <p:ext uri="{BB962C8B-B14F-4D97-AF65-F5344CB8AC3E}">
        <p14:creationId xmlns:p14="http://schemas.microsoft.com/office/powerpoint/2010/main" val="203735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FD95801-736B-456B-87A9-9E6803AC7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41" y="62953"/>
            <a:ext cx="2869093" cy="5333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ES" sz="33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Aclaración</a:t>
            </a:r>
            <a:r>
              <a:rPr lang="es-MX" sz="33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6621EA7D-7733-49A5-92D0-B44F19D0FBBD}"/>
              </a:ext>
            </a:extLst>
          </p:cNvPr>
          <p:cNvSpPr txBox="1">
            <a:spLocks/>
          </p:cNvSpPr>
          <p:nvPr/>
        </p:nvSpPr>
        <p:spPr>
          <a:xfrm>
            <a:off x="410817" y="1391488"/>
            <a:ext cx="8322366" cy="2928721"/>
          </a:xfrm>
          <a:prstGeom prst="rect">
            <a:avLst/>
          </a:prstGeom>
        </p:spPr>
        <p:txBody>
          <a:bodyPr vert="horz" lIns="105503" tIns="52752" rIns="105503" bIns="52752" rtlCol="0">
            <a:noAutofit/>
          </a:bodyPr>
          <a:lstStyle>
            <a:lvl1pPr marL="395638" indent="-395638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7216" indent="-329698" algn="l" defTabSz="105503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18793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46311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73828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01345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8863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56380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83898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es-ES" sz="2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la fecha no se han emitido Manuales del Ejercicio 2020, </a:t>
            </a:r>
            <a:r>
              <a:rPr lang="es-ES" sz="2400" b="1" u="sng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 lo que la presentación se realiza en base a los del Ejercicio 2019</a:t>
            </a:r>
            <a:r>
              <a:rPr lang="es-ES" sz="2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buFont typeface="Arial" pitchFamily="34" charset="0"/>
              <a:buNone/>
            </a:pPr>
            <a:endParaRPr lang="es-ES" sz="24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2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el supuesto de cambios se harán las aclaraciones pertinentes.</a:t>
            </a:r>
          </a:p>
          <a:p>
            <a:pPr marL="0" indent="0" algn="just">
              <a:buFont typeface="Arial" pitchFamily="34" charset="0"/>
              <a:buNone/>
            </a:pPr>
            <a:endParaRPr lang="es-ES" sz="24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65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FD95801-736B-456B-87A9-9E6803AC7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41" y="62953"/>
            <a:ext cx="2869093" cy="5333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ES" sz="33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Importante</a:t>
            </a:r>
            <a:r>
              <a:rPr lang="es-MX" sz="33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6621EA7D-7733-49A5-92D0-B44F19D0FBBD}"/>
              </a:ext>
            </a:extLst>
          </p:cNvPr>
          <p:cNvSpPr txBox="1">
            <a:spLocks/>
          </p:cNvSpPr>
          <p:nvPr/>
        </p:nvSpPr>
        <p:spPr>
          <a:xfrm>
            <a:off x="576469" y="1215897"/>
            <a:ext cx="7991061" cy="2213103"/>
          </a:xfrm>
          <a:prstGeom prst="rect">
            <a:avLst/>
          </a:prstGeom>
        </p:spPr>
        <p:txBody>
          <a:bodyPr vert="horz" lIns="105503" tIns="52752" rIns="105503" bIns="52752" rtlCol="0">
            <a:noAutofit/>
          </a:bodyPr>
          <a:lstStyle>
            <a:lvl1pPr marL="395638" indent="-395638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7216" indent="-329698" algn="l" defTabSz="105503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18793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46311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73828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01345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8863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56380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83898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es-ES" sz="2400" b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 importante la lectura y comprensión de los Manuales que se emitan para la atención de las encuestas, ya que en éstos </a:t>
            </a:r>
            <a:r>
              <a:rPr lang="es-ES" sz="2400" b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especifica las reglas </a:t>
            </a:r>
            <a:r>
              <a:rPr lang="es-ES" sz="2400" b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 contestarla, así como </a:t>
            </a:r>
            <a:r>
              <a:rPr lang="es-ES" sz="2400" b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 documentos </a:t>
            </a:r>
            <a:r>
              <a:rPr lang="es-ES" sz="2400" b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que se deben presentar para </a:t>
            </a:r>
            <a:r>
              <a:rPr lang="es-ES" sz="2400" b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acreditar el cumplimiento </a:t>
            </a:r>
            <a:r>
              <a:rPr lang="es-ES" sz="2400" b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la norma y respuesta del reactivo.</a:t>
            </a:r>
            <a:endParaRPr lang="es-MX" sz="2400" b="1" dirty="0">
              <a:solidFill>
                <a:srgbClr val="3366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E4F0AA48-BEE7-41A8-9E05-DF7DE3431A16}"/>
              </a:ext>
            </a:extLst>
          </p:cNvPr>
          <p:cNvSpPr txBox="1">
            <a:spLocks/>
          </p:cNvSpPr>
          <p:nvPr/>
        </p:nvSpPr>
        <p:spPr>
          <a:xfrm>
            <a:off x="576468" y="3793445"/>
            <a:ext cx="7991061" cy="1255633"/>
          </a:xfrm>
          <a:prstGeom prst="rect">
            <a:avLst/>
          </a:prstGeom>
        </p:spPr>
        <p:txBody>
          <a:bodyPr vert="horz" lIns="105503" tIns="52752" rIns="105503" bIns="52752" rtlCol="0">
            <a:noAutofit/>
          </a:bodyPr>
          <a:lstStyle>
            <a:lvl1pPr marL="395638" indent="-395638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7216" indent="-329698" algn="l" defTabSz="105503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18793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46311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73828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01345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8863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56380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83898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es-ES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 contar con el SAACG Net u otro sistema que se encuentre armonizado es una obligación, pero el no dar respuesta a la encuesta </a:t>
            </a:r>
            <a:r>
              <a:rPr lang="es-ES" sz="24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SEvAC</a:t>
            </a:r>
            <a:r>
              <a:rPr lang="es-ES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conforme a lo solicitado podría reprobarla.</a:t>
            </a:r>
            <a:endParaRPr lang="es-MX" sz="24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80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99AB77F2-1F01-4AF1-8C21-742F9EB437C2}"/>
              </a:ext>
            </a:extLst>
          </p:cNvPr>
          <p:cNvSpPr txBox="1">
            <a:spLocks/>
          </p:cNvSpPr>
          <p:nvPr/>
        </p:nvSpPr>
        <p:spPr>
          <a:xfrm>
            <a:off x="59635" y="62596"/>
            <a:ext cx="7991061" cy="467135"/>
          </a:xfrm>
          <a:prstGeom prst="rect">
            <a:avLst/>
          </a:prstGeom>
        </p:spPr>
        <p:txBody>
          <a:bodyPr vert="horz" lIns="105503" tIns="52752" rIns="105503" bIns="52752" rtlCol="0">
            <a:noAutofit/>
          </a:bodyPr>
          <a:lstStyle>
            <a:lvl1pPr marL="395638" indent="-395638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7216" indent="-329698" algn="l" defTabSz="105503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18793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46311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73828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01345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8863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56380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83898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encuesta </a:t>
            </a:r>
            <a:r>
              <a:rPr lang="es-ES" sz="2400" b="1" dirty="0" err="1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SEvAC</a:t>
            </a:r>
            <a:r>
              <a:rPr lang="es-ES" sz="24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se divide en los siguientes rubros:</a:t>
            </a:r>
          </a:p>
          <a:p>
            <a:pPr marL="0" indent="0" algn="just">
              <a:buFont typeface="Arial" pitchFamily="34" charset="0"/>
              <a:buNone/>
            </a:pPr>
            <a:endParaRPr lang="es-ES" sz="24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1AF4F10-E43A-4186-81B0-377B798481FE}"/>
              </a:ext>
            </a:extLst>
          </p:cNvPr>
          <p:cNvSpPr txBox="1"/>
          <p:nvPr/>
        </p:nvSpPr>
        <p:spPr>
          <a:xfrm>
            <a:off x="327991" y="2264177"/>
            <a:ext cx="460513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Font typeface="Arial" pitchFamily="34" charset="0"/>
              <a:buNone/>
            </a:pPr>
            <a:r>
              <a:rPr lang="es-ES" sz="1800" b="1" dirty="0">
                <a:latin typeface="Calibri" panose="020F0502020204030204" pitchFamily="34" charset="0"/>
                <a:cs typeface="Calibri" panose="020F0502020204030204" pitchFamily="34" charset="0"/>
              </a:rPr>
              <a:t>A.- Registros Contables.</a:t>
            </a:r>
          </a:p>
          <a:p>
            <a:pPr marL="0" indent="0" algn="just">
              <a:buFont typeface="Arial" pitchFamily="34" charset="0"/>
              <a:buNone/>
            </a:pPr>
            <a:endParaRPr lang="es-ES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1800" b="1" dirty="0">
                <a:latin typeface="Calibri" panose="020F0502020204030204" pitchFamily="34" charset="0"/>
                <a:cs typeface="Calibri" panose="020F0502020204030204" pitchFamily="34" charset="0"/>
              </a:rPr>
              <a:t>B.- Registros Presupuestarios.</a:t>
            </a:r>
          </a:p>
          <a:p>
            <a:pPr marL="0" indent="0" algn="just">
              <a:buFont typeface="Arial" pitchFamily="34" charset="0"/>
              <a:buNone/>
            </a:pPr>
            <a:endParaRPr lang="es-ES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endParaRPr lang="es-ES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1800" b="1" dirty="0">
                <a:latin typeface="Calibri" panose="020F0502020204030204" pitchFamily="34" charset="0"/>
                <a:cs typeface="Calibri" panose="020F0502020204030204" pitchFamily="34" charset="0"/>
              </a:rPr>
              <a:t>C.- Registros Administrativos.</a:t>
            </a:r>
          </a:p>
          <a:p>
            <a:pPr marL="0" indent="0" algn="just">
              <a:buFont typeface="Arial" pitchFamily="34" charset="0"/>
              <a:buNone/>
            </a:pPr>
            <a:endParaRPr lang="es-ES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endParaRPr lang="es-ES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1800" b="1" dirty="0">
                <a:latin typeface="Calibri" panose="020F0502020204030204" pitchFamily="34" charset="0"/>
                <a:cs typeface="Calibri" panose="020F0502020204030204" pitchFamily="34" charset="0"/>
              </a:rPr>
              <a:t>D.- Transparencia.</a:t>
            </a:r>
          </a:p>
          <a:p>
            <a:pPr marL="0" indent="0" algn="just">
              <a:buFont typeface="Arial" pitchFamily="34" charset="0"/>
              <a:buNone/>
            </a:pPr>
            <a:endParaRPr lang="es-ES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1800" b="1" dirty="0">
                <a:latin typeface="Calibri" panose="020F0502020204030204" pitchFamily="34" charset="0"/>
                <a:cs typeface="Calibri" panose="020F0502020204030204" pitchFamily="34" charset="0"/>
              </a:rPr>
              <a:t>C.- Cuenta Pública.</a:t>
            </a:r>
            <a:endParaRPr lang="es-MX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Cerrar llave 12">
            <a:extLst>
              <a:ext uri="{FF2B5EF4-FFF2-40B4-BE49-F238E27FC236}">
                <a16:creationId xmlns:a16="http://schemas.microsoft.com/office/drawing/2014/main" id="{5D4ACD00-2903-4A64-9026-8BE4D090A27E}"/>
              </a:ext>
            </a:extLst>
          </p:cNvPr>
          <p:cNvSpPr/>
          <p:nvPr/>
        </p:nvSpPr>
        <p:spPr>
          <a:xfrm>
            <a:off x="3882887" y="2144908"/>
            <a:ext cx="357809" cy="1075947"/>
          </a:xfrm>
          <a:prstGeom prst="rightBrac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DBC92A7-D9E6-483F-BC2E-8FF6AE38639F}"/>
              </a:ext>
            </a:extLst>
          </p:cNvPr>
          <p:cNvSpPr txBox="1"/>
          <p:nvPr/>
        </p:nvSpPr>
        <p:spPr>
          <a:xfrm>
            <a:off x="4465983" y="2343692"/>
            <a:ext cx="43500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800" b="1" u="sng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Fuente de Información</a:t>
            </a:r>
            <a:r>
              <a:rPr lang="es-ES" sz="1800" b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principalmente del Sistema de Contabilidad Armonizado.</a:t>
            </a:r>
            <a:endParaRPr lang="es-MX" sz="1800" b="1" dirty="0">
              <a:solidFill>
                <a:srgbClr val="3366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85806E7F-A544-4E3E-8D1B-4709FBC83C75}"/>
              </a:ext>
            </a:extLst>
          </p:cNvPr>
          <p:cNvSpPr txBox="1"/>
          <p:nvPr/>
        </p:nvSpPr>
        <p:spPr>
          <a:xfrm>
            <a:off x="4465984" y="3410491"/>
            <a:ext cx="4356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800" b="1" u="sng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Fuente de Información: </a:t>
            </a:r>
            <a:r>
              <a:rPr lang="es-ES" sz="1800" b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principalmente de los Archivos del ente público.</a:t>
            </a:r>
            <a:endParaRPr lang="es-MX" sz="1800" b="1" dirty="0">
              <a:solidFill>
                <a:srgbClr val="3366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Cerrar llave 15">
            <a:extLst>
              <a:ext uri="{FF2B5EF4-FFF2-40B4-BE49-F238E27FC236}">
                <a16:creationId xmlns:a16="http://schemas.microsoft.com/office/drawing/2014/main" id="{F08C9E40-EB16-41CE-8570-107278937AAF}"/>
              </a:ext>
            </a:extLst>
          </p:cNvPr>
          <p:cNvSpPr/>
          <p:nvPr/>
        </p:nvSpPr>
        <p:spPr>
          <a:xfrm>
            <a:off x="3876263" y="3436998"/>
            <a:ext cx="357809" cy="631418"/>
          </a:xfrm>
          <a:prstGeom prst="rightBrac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MX" sz="18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Cerrar llave 16">
            <a:extLst>
              <a:ext uri="{FF2B5EF4-FFF2-40B4-BE49-F238E27FC236}">
                <a16:creationId xmlns:a16="http://schemas.microsoft.com/office/drawing/2014/main" id="{889CFCEF-D24D-448A-A536-65378AEFAE0C}"/>
              </a:ext>
            </a:extLst>
          </p:cNvPr>
          <p:cNvSpPr/>
          <p:nvPr/>
        </p:nvSpPr>
        <p:spPr>
          <a:xfrm>
            <a:off x="3876263" y="4377900"/>
            <a:ext cx="357809" cy="1075947"/>
          </a:xfrm>
          <a:prstGeom prst="rightBrac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28539F1-5478-4848-B947-A8D1A7FA9583}"/>
              </a:ext>
            </a:extLst>
          </p:cNvPr>
          <p:cNvSpPr txBox="1"/>
          <p:nvPr/>
        </p:nvSpPr>
        <p:spPr>
          <a:xfrm>
            <a:off x="4472611" y="4457411"/>
            <a:ext cx="43500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800" b="1" u="sng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Fuente de Información:</a:t>
            </a:r>
            <a:r>
              <a:rPr lang="es-ES" sz="1800" b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página oficial de internet del ente público.</a:t>
            </a:r>
            <a:endParaRPr lang="es-MX" sz="1800" b="1" dirty="0">
              <a:solidFill>
                <a:srgbClr val="3366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Marcador de contenido 2">
            <a:extLst>
              <a:ext uri="{FF2B5EF4-FFF2-40B4-BE49-F238E27FC236}">
                <a16:creationId xmlns:a16="http://schemas.microsoft.com/office/drawing/2014/main" id="{3184B457-1573-4A8C-8A40-9A6017E4708D}"/>
              </a:ext>
            </a:extLst>
          </p:cNvPr>
          <p:cNvSpPr txBox="1">
            <a:spLocks/>
          </p:cNvSpPr>
          <p:nvPr/>
        </p:nvSpPr>
        <p:spPr>
          <a:xfrm>
            <a:off x="304801" y="1049557"/>
            <a:ext cx="8511208" cy="975406"/>
          </a:xfrm>
          <a:prstGeom prst="rect">
            <a:avLst/>
          </a:prstGeom>
        </p:spPr>
        <p:txBody>
          <a:bodyPr vert="horz" lIns="105503" tIns="52752" rIns="105503" bIns="52752" rtlCol="0">
            <a:noAutofit/>
          </a:bodyPr>
          <a:lstStyle>
            <a:lvl1pPr marL="395638" indent="-395638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7216" indent="-329698" algn="l" defTabSz="105503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18793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46311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73828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01345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8863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56380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83898" indent="-263759" algn="l" defTabSz="105503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es-ES" sz="1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encuesta consta de diversos reactivos (preguntas) aplicados a los rubros que a continuación se detallan, pudiendo </a:t>
            </a:r>
            <a:r>
              <a:rPr lang="es-ES" sz="1800" b="1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varíar</a:t>
            </a:r>
            <a:r>
              <a:rPr lang="es-ES" sz="1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 acuerdo al trimestre que se informa:</a:t>
            </a:r>
            <a:endParaRPr lang="es-MX" sz="18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99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E5FA2FD-1B1A-4E7C-8E93-DDE015DDF0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14051"/>
          </a:xfrm>
          <a:prstGeom prst="rect">
            <a:avLst/>
          </a:prstGeom>
        </p:spPr>
      </p:pic>
      <p:sp>
        <p:nvSpPr>
          <p:cNvPr id="6" name="Flecha: a la derecha 5">
            <a:extLst>
              <a:ext uri="{FF2B5EF4-FFF2-40B4-BE49-F238E27FC236}">
                <a16:creationId xmlns:a16="http://schemas.microsoft.com/office/drawing/2014/main" id="{BCF6E9DD-537E-4ED5-9B54-021B4FA5A7B1}"/>
              </a:ext>
            </a:extLst>
          </p:cNvPr>
          <p:cNvSpPr/>
          <p:nvPr/>
        </p:nvSpPr>
        <p:spPr>
          <a:xfrm flipH="1">
            <a:off x="4629150" y="3816350"/>
            <a:ext cx="412750" cy="2730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4145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591FE37-36E5-437C-BDB3-5FC8003E89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0D1C33D-ED22-4F9E-907B-6E4883EEB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387548"/>
          </a:xfrm>
          <a:prstGeom prst="rect">
            <a:avLst/>
          </a:prstGeom>
        </p:spPr>
      </p:pic>
      <p:sp>
        <p:nvSpPr>
          <p:cNvPr id="6" name="Flecha: a la derecha 5">
            <a:extLst>
              <a:ext uri="{FF2B5EF4-FFF2-40B4-BE49-F238E27FC236}">
                <a16:creationId xmlns:a16="http://schemas.microsoft.com/office/drawing/2014/main" id="{7250E752-64DF-4C6F-87AE-F1095AA46CF8}"/>
              </a:ext>
            </a:extLst>
          </p:cNvPr>
          <p:cNvSpPr/>
          <p:nvPr/>
        </p:nvSpPr>
        <p:spPr>
          <a:xfrm>
            <a:off x="2813050" y="2082800"/>
            <a:ext cx="457200" cy="171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Flecha: a la derecha 6">
            <a:extLst>
              <a:ext uri="{FF2B5EF4-FFF2-40B4-BE49-F238E27FC236}">
                <a16:creationId xmlns:a16="http://schemas.microsoft.com/office/drawing/2014/main" id="{7AB702D4-F60D-4BCE-83D6-8188E96F41BB}"/>
              </a:ext>
            </a:extLst>
          </p:cNvPr>
          <p:cNvSpPr/>
          <p:nvPr/>
        </p:nvSpPr>
        <p:spPr>
          <a:xfrm>
            <a:off x="2813050" y="3486150"/>
            <a:ext cx="457200" cy="171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Flecha: a la derecha 7">
            <a:extLst>
              <a:ext uri="{FF2B5EF4-FFF2-40B4-BE49-F238E27FC236}">
                <a16:creationId xmlns:a16="http://schemas.microsoft.com/office/drawing/2014/main" id="{C5FC7B50-1C43-4BF2-85AC-287043381D5B}"/>
              </a:ext>
            </a:extLst>
          </p:cNvPr>
          <p:cNvSpPr/>
          <p:nvPr/>
        </p:nvSpPr>
        <p:spPr>
          <a:xfrm>
            <a:off x="2813050" y="4051300"/>
            <a:ext cx="457200" cy="171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9158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E356DEA0-37A1-4AD5-BDCD-877FCEBBD2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14052"/>
          </a:xfrm>
          <a:prstGeom prst="rect">
            <a:avLst/>
          </a:prstGeom>
        </p:spPr>
      </p:pic>
      <p:sp>
        <p:nvSpPr>
          <p:cNvPr id="8" name="Flecha: a la derecha 7">
            <a:extLst>
              <a:ext uri="{FF2B5EF4-FFF2-40B4-BE49-F238E27FC236}">
                <a16:creationId xmlns:a16="http://schemas.microsoft.com/office/drawing/2014/main" id="{0FE40804-B830-410A-A6B7-E15869B666EF}"/>
              </a:ext>
            </a:extLst>
          </p:cNvPr>
          <p:cNvSpPr/>
          <p:nvPr/>
        </p:nvSpPr>
        <p:spPr>
          <a:xfrm rot="19547447">
            <a:off x="2317750" y="3727450"/>
            <a:ext cx="628650" cy="368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Flecha: a la derecha 8">
            <a:extLst>
              <a:ext uri="{FF2B5EF4-FFF2-40B4-BE49-F238E27FC236}">
                <a16:creationId xmlns:a16="http://schemas.microsoft.com/office/drawing/2014/main" id="{5BF06801-521E-48B7-86AE-CB6BD29C1AEF}"/>
              </a:ext>
            </a:extLst>
          </p:cNvPr>
          <p:cNvSpPr/>
          <p:nvPr/>
        </p:nvSpPr>
        <p:spPr>
          <a:xfrm rot="12670161">
            <a:off x="5122090" y="4165598"/>
            <a:ext cx="577850" cy="317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58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53CFA177-502F-4B6B-B6DC-C6B9FD4319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40557"/>
          </a:xfrm>
          <a:prstGeom prst="rect">
            <a:avLst/>
          </a:prstGeom>
        </p:spPr>
      </p:pic>
      <p:sp>
        <p:nvSpPr>
          <p:cNvPr id="8" name="Flecha: a la derecha 7">
            <a:extLst>
              <a:ext uri="{FF2B5EF4-FFF2-40B4-BE49-F238E27FC236}">
                <a16:creationId xmlns:a16="http://schemas.microsoft.com/office/drawing/2014/main" id="{F4EF7B26-43A8-4A0E-A555-4D59C23C42F1}"/>
              </a:ext>
            </a:extLst>
          </p:cNvPr>
          <p:cNvSpPr/>
          <p:nvPr/>
        </p:nvSpPr>
        <p:spPr>
          <a:xfrm rot="18550636">
            <a:off x="2311400" y="3105150"/>
            <a:ext cx="660400" cy="4000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Flecha: a la derecha 8">
            <a:extLst>
              <a:ext uri="{FF2B5EF4-FFF2-40B4-BE49-F238E27FC236}">
                <a16:creationId xmlns:a16="http://schemas.microsoft.com/office/drawing/2014/main" id="{D9DC8ED0-C2D2-4B34-8141-1EE927887295}"/>
              </a:ext>
            </a:extLst>
          </p:cNvPr>
          <p:cNvSpPr/>
          <p:nvPr/>
        </p:nvSpPr>
        <p:spPr>
          <a:xfrm rot="10800000">
            <a:off x="6292850" y="4324351"/>
            <a:ext cx="660400" cy="4000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Flecha: a la derecha 9">
            <a:extLst>
              <a:ext uri="{FF2B5EF4-FFF2-40B4-BE49-F238E27FC236}">
                <a16:creationId xmlns:a16="http://schemas.microsoft.com/office/drawing/2014/main" id="{390FBDA2-8E39-4E05-A244-2329C31EE0F3}"/>
              </a:ext>
            </a:extLst>
          </p:cNvPr>
          <p:cNvSpPr/>
          <p:nvPr/>
        </p:nvSpPr>
        <p:spPr>
          <a:xfrm rot="10800000">
            <a:off x="6292850" y="3625851"/>
            <a:ext cx="660400" cy="4000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8838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043355-B539-4C9D-8659-1207B3152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144" y="49355"/>
            <a:ext cx="7573617" cy="415499"/>
          </a:xfrm>
        </p:spPr>
        <p:txBody>
          <a:bodyPr/>
          <a:lstStyle/>
          <a:p>
            <a:r>
              <a:rPr lang="es-MX" sz="24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Criterios generales: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51369F7-1C0F-4CB7-9967-B981E0B693DF}"/>
              </a:ext>
            </a:extLst>
          </p:cNvPr>
          <p:cNvSpPr txBox="1"/>
          <p:nvPr/>
        </p:nvSpPr>
        <p:spPr>
          <a:xfrm>
            <a:off x="380998" y="1283518"/>
            <a:ext cx="833893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Font typeface="Arial" pitchFamily="34" charset="0"/>
              <a:buNone/>
            </a:pPr>
            <a:r>
              <a:rPr lang="es-ES" sz="2000" b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Cada reactivo de la encuesta se debe responder anexando evidencia documental que se solicita y auto asignarse calificación.</a:t>
            </a:r>
          </a:p>
          <a:p>
            <a:pPr marL="0" indent="0" algn="just">
              <a:buFont typeface="Arial" pitchFamily="34" charset="0"/>
              <a:buNone/>
            </a:pPr>
            <a:endParaRPr lang="es-ES" sz="2000" b="1" dirty="0">
              <a:solidFill>
                <a:srgbClr val="3366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2000" b="1" dirty="0">
                <a:latin typeface="Calibri" panose="020F0502020204030204" pitchFamily="34" charset="0"/>
                <a:cs typeface="Calibri" panose="020F0502020204030204" pitchFamily="34" charset="0"/>
              </a:rPr>
              <a:t>En caso de no contar con evidencia documental se debe calificar como “Incumplimiento”.</a:t>
            </a:r>
          </a:p>
          <a:p>
            <a:pPr marL="0" indent="0" algn="just">
              <a:buFont typeface="Arial" pitchFamily="34" charset="0"/>
              <a:buNone/>
            </a:pPr>
            <a:endParaRPr lang="es-E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2000" b="1" dirty="0">
                <a:latin typeface="Calibri" panose="020F0502020204030204" pitchFamily="34" charset="0"/>
                <a:cs typeface="Calibri" panose="020F0502020204030204" pitchFamily="34" charset="0"/>
              </a:rPr>
              <a:t>Los archivos que se adjuntan debe estar en formato PDF.</a:t>
            </a:r>
          </a:p>
          <a:p>
            <a:pPr marL="0" indent="0" algn="just">
              <a:buFont typeface="Arial" pitchFamily="34" charset="0"/>
              <a:buNone/>
            </a:pPr>
            <a:endParaRPr lang="es-E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2000" b="1" dirty="0">
                <a:latin typeface="Calibri" panose="020F0502020204030204" pitchFamily="34" charset="0"/>
                <a:cs typeface="Calibri" panose="020F0502020204030204" pitchFamily="34" charset="0"/>
              </a:rPr>
              <a:t>El ISAF evaluará como reactivos incumplidos, entre otros, aquellos en los que se adjunten archivos con las siguientes características:</a:t>
            </a:r>
          </a:p>
          <a:p>
            <a:pPr marL="0" indent="0" algn="just">
              <a:buFont typeface="Arial" pitchFamily="34" charset="0"/>
              <a:buNone/>
            </a:pPr>
            <a:endParaRPr lang="es-E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a. Que se encuentre en formato distinto al PDF.</a:t>
            </a:r>
          </a:p>
          <a:p>
            <a:pPr marL="0" indent="0" algn="just">
              <a:buFont typeface="Arial" pitchFamily="34" charset="0"/>
              <a:buNone/>
            </a:pPr>
            <a:r>
              <a:rPr lang="es-ES" sz="2000" b="1" dirty="0">
                <a:latin typeface="Calibri" panose="020F0502020204030204" pitchFamily="34" charset="0"/>
                <a:cs typeface="Calibri" panose="020F0502020204030204" pitchFamily="34" charset="0"/>
              </a:rPr>
              <a:t>b. Que sea ilegible.</a:t>
            </a:r>
          </a:p>
          <a:p>
            <a:pPr marL="0" indent="0" algn="just">
              <a:buFont typeface="Arial" pitchFamily="34" charset="0"/>
              <a:buNone/>
            </a:pPr>
            <a:r>
              <a:rPr lang="es-ES" sz="2000" b="1" dirty="0">
                <a:latin typeface="Calibri" panose="020F0502020204030204" pitchFamily="34" charset="0"/>
                <a:cs typeface="Calibri" panose="020F0502020204030204" pitchFamily="34" charset="0"/>
              </a:rPr>
              <a:t>c. Que no contenga datos. </a:t>
            </a:r>
            <a:endParaRPr lang="es-MX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38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043355-B539-4C9D-8659-1207B3152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144" y="49355"/>
            <a:ext cx="7573617" cy="415499"/>
          </a:xfrm>
        </p:spPr>
        <p:txBody>
          <a:bodyPr/>
          <a:lstStyle/>
          <a:p>
            <a:r>
              <a:rPr lang="es-MX" sz="24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Características de la información: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51369F7-1C0F-4CB7-9967-B981E0B693DF}"/>
              </a:ext>
            </a:extLst>
          </p:cNvPr>
          <p:cNvSpPr txBox="1"/>
          <p:nvPr/>
        </p:nvSpPr>
        <p:spPr>
          <a:xfrm>
            <a:off x="309768" y="1097989"/>
            <a:ext cx="833893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Font typeface="Arial" pitchFamily="34" charset="0"/>
              <a:buNone/>
            </a:pPr>
            <a:r>
              <a:rPr lang="es-ES" sz="2400" b="1" dirty="0">
                <a:solidFill>
                  <a:srgbClr val="33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documentación debe cumplir entre otros  con las siguientes características:</a:t>
            </a:r>
          </a:p>
          <a:p>
            <a:pPr marL="0" indent="0" algn="just">
              <a:buFont typeface="Arial" pitchFamily="34" charset="0"/>
              <a:buNone/>
            </a:pPr>
            <a:endParaRPr lang="es-E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Estar legible.</a:t>
            </a:r>
          </a:p>
          <a:p>
            <a:pPr marL="0" indent="0" algn="just">
              <a:buFont typeface="Arial" pitchFamily="34" charset="0"/>
              <a:buNone/>
            </a:pPr>
            <a:endParaRPr lang="es-E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2400" b="1" dirty="0">
                <a:latin typeface="Calibri" panose="020F0502020204030204" pitchFamily="34" charset="0"/>
                <a:cs typeface="Calibri" panose="020F0502020204030204" pitchFamily="34" charset="0"/>
              </a:rPr>
              <a:t>Pertenezca al período que se informa, salvo que el Manual permita información de otro período.</a:t>
            </a:r>
          </a:p>
          <a:p>
            <a:pPr marL="0" indent="0" algn="just">
              <a:buFont typeface="Arial" pitchFamily="34" charset="0"/>
              <a:buNone/>
            </a:pPr>
            <a:endParaRPr lang="es-E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2400" b="1" dirty="0">
                <a:latin typeface="Calibri" panose="020F0502020204030204" pitchFamily="34" charset="0"/>
                <a:cs typeface="Calibri" panose="020F0502020204030204" pitchFamily="34" charset="0"/>
              </a:rPr>
              <a:t>Se visualice el origen del documento (Impresión de pantalla en formato PDF).</a:t>
            </a:r>
          </a:p>
          <a:p>
            <a:pPr marL="0" indent="0" algn="just">
              <a:buFont typeface="Arial" pitchFamily="34" charset="0"/>
              <a:buNone/>
            </a:pPr>
            <a:endParaRPr lang="es-E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es-ES" sz="2400" b="1" dirty="0">
                <a:latin typeface="Calibri" panose="020F0502020204030204" pitchFamily="34" charset="0"/>
                <a:cs typeface="Calibri" panose="020F0502020204030204" pitchFamily="34" charset="0"/>
              </a:rPr>
              <a:t>Anexar la cantidad de hojas que los mismos reactivos indican.</a:t>
            </a:r>
          </a:p>
        </p:txBody>
      </p:sp>
    </p:spTree>
    <p:extLst>
      <p:ext uri="{BB962C8B-B14F-4D97-AF65-F5344CB8AC3E}">
        <p14:creationId xmlns:p14="http://schemas.microsoft.com/office/powerpoint/2010/main" val="248279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024FB5-C0A6-4E93-9340-B4546DF38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318"/>
            <a:ext cx="7414591" cy="641424"/>
          </a:xfrm>
        </p:spPr>
        <p:txBody>
          <a:bodyPr/>
          <a:lstStyle/>
          <a:p>
            <a:r>
              <a:rPr lang="es-MX" sz="24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Encuestas </a:t>
            </a:r>
            <a:r>
              <a:rPr lang="es-MX" sz="2400" b="1" dirty="0" err="1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SEvAC</a:t>
            </a:r>
            <a:r>
              <a:rPr lang="es-MX" sz="24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Ejercicio 2020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008D916-4A6A-45B6-B183-59F22C333DC4}"/>
              </a:ext>
            </a:extLst>
          </p:cNvPr>
          <p:cNvSpPr txBox="1"/>
          <p:nvPr/>
        </p:nvSpPr>
        <p:spPr>
          <a:xfrm>
            <a:off x="457200" y="892805"/>
            <a:ext cx="834224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s-MX" sz="2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 motivo de la contingencia sanitaria derivada de la propagación del virus COVID-19, se informa lo siguiente: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6610245-9D96-44D2-A630-6D030F4A7761}"/>
              </a:ext>
            </a:extLst>
          </p:cNvPr>
          <p:cNvSpPr txBox="1"/>
          <p:nvPr/>
        </p:nvSpPr>
        <p:spPr>
          <a:xfrm>
            <a:off x="457199" y="2019301"/>
            <a:ext cx="834224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200" b="1" dirty="0">
                <a:latin typeface="Calibri" panose="020F0502020204030204" pitchFamily="34" charset="0"/>
                <a:cs typeface="Calibri" panose="020F0502020204030204" pitchFamily="34" charset="0"/>
              </a:rPr>
              <a:t>A la fecha se encuentran suspendidas la aplicación y evaluación de las encuestas correspondientes al ejercicio 2020.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2F7086A-EB34-4BFE-A254-D18D11C3EC92}"/>
              </a:ext>
            </a:extLst>
          </p:cNvPr>
          <p:cNvSpPr txBox="1"/>
          <p:nvPr/>
        </p:nvSpPr>
        <p:spPr>
          <a:xfrm>
            <a:off x="458855" y="3111592"/>
            <a:ext cx="828592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200" b="1" dirty="0">
                <a:latin typeface="Calibri" panose="020F0502020204030204" pitchFamily="34" charset="0"/>
                <a:cs typeface="Calibri" panose="020F0502020204030204" pitchFamily="34" charset="0"/>
              </a:rPr>
              <a:t>No contamos con información de la reactivación en la aplicación de las encuestas.</a:t>
            </a:r>
          </a:p>
        </p:txBody>
      </p:sp>
      <p:sp>
        <p:nvSpPr>
          <p:cNvPr id="13" name="Marcador de contenido 2">
            <a:extLst>
              <a:ext uri="{FF2B5EF4-FFF2-40B4-BE49-F238E27FC236}">
                <a16:creationId xmlns:a16="http://schemas.microsoft.com/office/drawing/2014/main" id="{A63B05F4-27DA-48AA-BDE0-BAB6BA8C87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4273896"/>
            <a:ext cx="8342243" cy="860303"/>
          </a:xfrm>
        </p:spPr>
        <p:txBody>
          <a:bodyPr>
            <a:noAutofit/>
          </a:bodyPr>
          <a:lstStyle/>
          <a:p>
            <a:pPr algn="just"/>
            <a:r>
              <a:rPr lang="es-MX" b="1" dirty="0">
                <a:latin typeface="Calibri" panose="020F0502020204030204" pitchFamily="34" charset="0"/>
                <a:cs typeface="Calibri" panose="020F0502020204030204" pitchFamily="34" charset="0"/>
              </a:rPr>
              <a:t>Al mes de septiembre de 2020 han vencido los plazos para publicar los trimestres Primero, Segundo y Tercero.</a:t>
            </a:r>
          </a:p>
        </p:txBody>
      </p:sp>
    </p:spTree>
    <p:extLst>
      <p:ext uri="{BB962C8B-B14F-4D97-AF65-F5344CB8AC3E}">
        <p14:creationId xmlns:p14="http://schemas.microsoft.com/office/powerpoint/2010/main" val="252527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755DBB6-7412-4D97-B801-85D887E358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721" y="2647126"/>
            <a:ext cx="8229600" cy="61290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ES" sz="4000" b="1" dirty="0">
                <a:solidFill>
                  <a:srgbClr val="8121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Ejemplos de carga de documentos</a:t>
            </a:r>
            <a:endParaRPr lang="es-MX" sz="4000" b="1" dirty="0">
              <a:solidFill>
                <a:srgbClr val="812147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30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0D40B1-7E58-42C0-A154-18E610F4E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88" y="67569"/>
            <a:ext cx="7918173" cy="664264"/>
          </a:xfrm>
        </p:spPr>
        <p:txBody>
          <a:bodyPr/>
          <a:lstStyle/>
          <a:p>
            <a:r>
              <a:rPr lang="es-MX" sz="1800" b="1" dirty="0">
                <a:solidFill>
                  <a:srgbClr val="81214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A.1.1 La Lista de Cuentas está alineada al Plan de Cuentas emitido por el Consejo Nacional de Armonización Contable (CONAC)</a:t>
            </a:r>
            <a:endParaRPr lang="es-MX" sz="1800" b="1" dirty="0">
              <a:solidFill>
                <a:srgbClr val="812147"/>
              </a:solidFill>
            </a:endParaRPr>
          </a:p>
        </p:txBody>
      </p:sp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EAA943E9-1FF8-43F1-9BAA-591E61F9CB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1125609"/>
              </p:ext>
            </p:extLst>
          </p:nvPr>
        </p:nvGraphicFramePr>
        <p:xfrm>
          <a:off x="457200" y="1575035"/>
          <a:ext cx="8229600" cy="3621850"/>
        </p:xfrm>
        <a:graphic>
          <a:graphicData uri="http://schemas.openxmlformats.org/drawingml/2006/table">
            <a:tbl>
              <a:tblPr/>
              <a:tblGrid>
                <a:gridCol w="8229600">
                  <a:extLst>
                    <a:ext uri="{9D8B030D-6E8A-4147-A177-3AD203B41FA5}">
                      <a16:colId xmlns:a16="http://schemas.microsoft.com/office/drawing/2014/main" val="41751865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1.-</a:t>
                      </a:r>
                      <a:r>
                        <a:rPr lang="es-MX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Impresión de pantalla en formato PDF, de la Lista de Cuentas del ente público, alineada en su contenido al Plan de Cuentas del CONAC y </a:t>
                      </a:r>
                      <a:r>
                        <a:rPr lang="es-MX" sz="18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extraída del Sistema de Contabilidad Gubernamental</a:t>
                      </a:r>
                      <a:r>
                        <a:rPr lang="es-MX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desagregada hasta el 4to. nivel. (Considerando un extracto representativo de la estructura de </a:t>
                      </a:r>
                      <a:r>
                        <a:rPr lang="es-MX" sz="18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las principales cuentas de activo, pasivo, patrimonio, ingresos y egresos</a:t>
                      </a:r>
                      <a:r>
                        <a:rPr lang="es-MX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2.-</a:t>
                      </a:r>
                      <a:r>
                        <a:rPr lang="es-MX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Impresión de pantalla en formato PDF, de un extracto representativo de la Relación Contable/Presupuestaria de la Lista de Cuentas del ente público, </a:t>
                      </a:r>
                      <a:r>
                        <a:rPr lang="es-MX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extraído del Sistema de Contabilidad Gubernamental o del Manual de Contabilidad del ente público.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MX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 b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Anexo 1.</a:t>
                      </a:r>
                    </a:p>
                  </a:txBody>
                  <a:tcPr marL="89535" marR="895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19120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228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588D009-511F-4174-B5F9-6C6F9BD60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90" y="89110"/>
            <a:ext cx="7480852" cy="586753"/>
          </a:xfrm>
        </p:spPr>
        <p:txBody>
          <a:bodyPr/>
          <a:lstStyle/>
          <a:p>
            <a:r>
              <a:rPr lang="es-MX" sz="1800" b="1" dirty="0">
                <a:solidFill>
                  <a:srgbClr val="81214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A.1.3 </a:t>
            </a:r>
            <a:r>
              <a:rPr lang="es-MX" sz="1800" b="1" dirty="0">
                <a:solidFill>
                  <a:srgbClr val="812147"/>
                </a:solidFill>
                <a:latin typeface="Calibri" panose="020F0502020204030204" pitchFamily="34" charset="0"/>
              </a:rPr>
              <a:t>Dispone de la Matriz Devengado de Gastos</a:t>
            </a:r>
          </a:p>
        </p:txBody>
      </p:sp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2119ADE2-F000-491B-A486-EA4B26FFCF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9509778"/>
              </p:ext>
            </p:extLst>
          </p:nvPr>
        </p:nvGraphicFramePr>
        <p:xfrm>
          <a:off x="510208" y="1996224"/>
          <a:ext cx="8328991" cy="2447862"/>
        </p:xfrm>
        <a:graphic>
          <a:graphicData uri="http://schemas.openxmlformats.org/drawingml/2006/table">
            <a:tbl>
              <a:tblPr/>
              <a:tblGrid>
                <a:gridCol w="8328991">
                  <a:extLst>
                    <a:ext uri="{9D8B030D-6E8A-4147-A177-3AD203B41FA5}">
                      <a16:colId xmlns:a16="http://schemas.microsoft.com/office/drawing/2014/main" val="827650425"/>
                    </a:ext>
                  </a:extLst>
                </a:gridCol>
              </a:tblGrid>
              <a:tr h="58675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1.- </a:t>
                      </a:r>
                      <a:r>
                        <a:rPr lang="es-MX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Impresión de pantalla en formato PDF, de la Matriz de Conversión Devengado del Gasto del ente público, </a:t>
                      </a:r>
                      <a:r>
                        <a:rPr lang="es-MX" sz="18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mínimo ocho hojas.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2.- </a:t>
                      </a:r>
                      <a:r>
                        <a:rPr lang="es-MX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Impresión de pantalla</a:t>
                      </a:r>
                      <a:r>
                        <a:rPr lang="es-MX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MX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en formato PDF, de una póliza que muestre los registros contables y presupuestarios de un evento del Devengado de Gastos.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800" b="1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Anexo 2</a:t>
                      </a:r>
                    </a:p>
                  </a:txBody>
                  <a:tcPr marL="89535" marR="8953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30664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373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958EB399-3D6B-4C91-9A06-E095A9D9DA43}"/>
              </a:ext>
            </a:extLst>
          </p:cNvPr>
          <p:cNvSpPr txBox="1"/>
          <p:nvPr/>
        </p:nvSpPr>
        <p:spPr>
          <a:xfrm>
            <a:off x="66260" y="64391"/>
            <a:ext cx="767301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800" b="1" dirty="0">
                <a:solidFill>
                  <a:srgbClr val="812147"/>
                </a:solidFill>
                <a:latin typeface="Calibri" panose="020F0502020204030204" pitchFamily="34" charset="0"/>
                <a:ea typeface="+mj-ea"/>
                <a:cs typeface="+mj-cs"/>
              </a:rPr>
              <a:t>A.3.2 Genera el Estado de Actividades en forma periódica (mes, trimestre, anual, etc.), derivado de los procesos administrativos que operan en tiempo real y que generan registros automáticos y por única vez.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9D02287-53B4-4F5B-9871-07457613E07F}"/>
              </a:ext>
            </a:extLst>
          </p:cNvPr>
          <p:cNvSpPr txBox="1"/>
          <p:nvPr/>
        </p:nvSpPr>
        <p:spPr>
          <a:xfrm>
            <a:off x="371059" y="1893189"/>
            <a:ext cx="846814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1.- Impresión de pantalla en formato PDF, de </a:t>
            </a:r>
            <a:r>
              <a:rPr lang="es-MX" sz="1800" b="1" u="sng" dirty="0">
                <a:latin typeface="Calibri" panose="020F0502020204030204" pitchFamily="34" charset="0"/>
                <a:cs typeface="Calibri" panose="020F0502020204030204" pitchFamily="34" charset="0"/>
              </a:rPr>
              <a:t>la forma en que se visualiza la consulta o generación del Estado de Actividades desde el Sistema de Contabilidad Gubernamental</a:t>
            </a: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 del ente público.</a:t>
            </a: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2.- Impresión de pantalla en formato PDF, </a:t>
            </a:r>
            <a:r>
              <a:rPr lang="es-MX" sz="1800" b="1" u="sng" dirty="0">
                <a:latin typeface="Calibri" panose="020F0502020204030204" pitchFamily="34" charset="0"/>
                <a:cs typeface="Calibri" panose="020F0502020204030204" pitchFamily="34" charset="0"/>
              </a:rPr>
              <a:t>que muestre en el formato aprobado por CONAC, el Estado de Actividades del 1 de enero al 30 de junio del año en curso, generado del Sistema de Contabilidad Gubernamental</a:t>
            </a: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 del ente público. </a:t>
            </a: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MX" sz="1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Anexo 9</a:t>
            </a:r>
          </a:p>
        </p:txBody>
      </p:sp>
    </p:spTree>
    <p:extLst>
      <p:ext uri="{BB962C8B-B14F-4D97-AF65-F5344CB8AC3E}">
        <p14:creationId xmlns:p14="http://schemas.microsoft.com/office/powerpoint/2010/main" val="183760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C110F989-9A5E-43D1-A5C8-7872ECEAC69D}"/>
              </a:ext>
            </a:extLst>
          </p:cNvPr>
          <p:cNvSpPr txBox="1"/>
          <p:nvPr/>
        </p:nvSpPr>
        <p:spPr>
          <a:xfrm>
            <a:off x="79511" y="79512"/>
            <a:ext cx="76730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b="1" dirty="0">
                <a:solidFill>
                  <a:srgbClr val="812147"/>
                </a:solidFill>
                <a:latin typeface="Calibri" panose="020F0502020204030204" pitchFamily="34" charset="0"/>
                <a:ea typeface="+mj-ea"/>
                <a:cs typeface="+mj-cs"/>
              </a:rPr>
              <a:t>B.1.1 Cuenta con Clasificador por Rubros de Ingresos armonizado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4E0F29B-7A03-4AD4-BD01-BD3FE9586EB8}"/>
              </a:ext>
            </a:extLst>
          </p:cNvPr>
          <p:cNvSpPr txBox="1"/>
          <p:nvPr/>
        </p:nvSpPr>
        <p:spPr>
          <a:xfrm>
            <a:off x="384313" y="1652094"/>
            <a:ext cx="837537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1.- Impresión de pantalla en formato PDF, de </a:t>
            </a:r>
            <a:r>
              <a:rPr lang="es-MX" sz="1800" b="1" u="sng" dirty="0">
                <a:latin typeface="Calibri" panose="020F0502020204030204" pitchFamily="34" charset="0"/>
                <a:cs typeface="Calibri" panose="020F0502020204030204" pitchFamily="34" charset="0"/>
              </a:rPr>
              <a:t>la forma en que se visualiza la consulta o generación del Clasificador por Rubros de Ingresos (CRI) desde el Sistema de Contabilidad Gubernamental</a:t>
            </a: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 del ente público, en el periodo de evaluación.</a:t>
            </a: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2.- Impresión de pantalla en formato PDF, </a:t>
            </a:r>
            <a:r>
              <a:rPr lang="es-MX" sz="1800" b="1" u="sng" dirty="0">
                <a:latin typeface="Calibri" panose="020F0502020204030204" pitchFamily="34" charset="0"/>
                <a:cs typeface="Calibri" panose="020F0502020204030204" pitchFamily="34" charset="0"/>
              </a:rPr>
              <a:t>que muestre el Clasificador por Rubros de Ingresos generado del Sistema de Contabilidad Gubernamental </a:t>
            </a: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del ente público en el periodo de evaluación.  </a:t>
            </a: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MX" sz="1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Anexo 10</a:t>
            </a:r>
          </a:p>
        </p:txBody>
      </p:sp>
    </p:spTree>
    <p:extLst>
      <p:ext uri="{BB962C8B-B14F-4D97-AF65-F5344CB8AC3E}">
        <p14:creationId xmlns:p14="http://schemas.microsoft.com/office/powerpoint/2010/main" val="192699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DE4446D1-9EE1-427D-967F-2100B16F659C}"/>
              </a:ext>
            </a:extLst>
          </p:cNvPr>
          <p:cNvSpPr txBox="1"/>
          <p:nvPr/>
        </p:nvSpPr>
        <p:spPr>
          <a:xfrm>
            <a:off x="72888" y="51139"/>
            <a:ext cx="765313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800" b="1" dirty="0">
                <a:solidFill>
                  <a:srgbClr val="812147"/>
                </a:solidFill>
                <a:latin typeface="Calibri" panose="020F0502020204030204" pitchFamily="34" charset="0"/>
                <a:ea typeface="+mj-ea"/>
                <a:cs typeface="+mj-cs"/>
              </a:rPr>
              <a:t>B.3.1 Genera el Estado Analítico de Ingresos en forma periódica (mes, trimestre, anual, etc.), derivados de los procesos administrativos que operan en tiempo real y que generan registros automáticos y por única vez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9641331-7959-4B4C-A070-BCF872196E46}"/>
              </a:ext>
            </a:extLst>
          </p:cNvPr>
          <p:cNvSpPr txBox="1"/>
          <p:nvPr/>
        </p:nvSpPr>
        <p:spPr>
          <a:xfrm>
            <a:off x="510208" y="1806476"/>
            <a:ext cx="812358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1.- Impresión de pantalla en formato PDF, de </a:t>
            </a:r>
            <a:r>
              <a:rPr lang="es-MX" sz="1800" b="1" u="sng" dirty="0">
                <a:latin typeface="Calibri" panose="020F0502020204030204" pitchFamily="34" charset="0"/>
                <a:cs typeface="Calibri" panose="020F0502020204030204" pitchFamily="34" charset="0"/>
              </a:rPr>
              <a:t>la forma en que se visualiza la consulta o generación del Estado Analítico de Ingresos desde el Sistema de Contabilidad Gubernamental</a:t>
            </a: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 del ente público.</a:t>
            </a: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2.- Impresión de pantalla en formato PDF, que </a:t>
            </a:r>
            <a:r>
              <a:rPr lang="es-MX" sz="1800" b="1" u="sng" dirty="0">
                <a:latin typeface="Calibri" panose="020F0502020204030204" pitchFamily="34" charset="0"/>
                <a:cs typeface="Calibri" panose="020F0502020204030204" pitchFamily="34" charset="0"/>
              </a:rPr>
              <a:t>muestre en el formato aprobado por CONAC, el Estado Analítico de Ingresos</a:t>
            </a: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 del 1 de enero al 30 de junio del año en curso, generado del Sistema de Contabilidad Gubernamental del ente público.</a:t>
            </a: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MX" sz="1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Anexo 13</a:t>
            </a:r>
          </a:p>
        </p:txBody>
      </p:sp>
    </p:spTree>
    <p:extLst>
      <p:ext uri="{BB962C8B-B14F-4D97-AF65-F5344CB8AC3E}">
        <p14:creationId xmlns:p14="http://schemas.microsoft.com/office/powerpoint/2010/main" val="93617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F38ECE-6264-4906-A6AE-A5CA67622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86" y="62607"/>
            <a:ext cx="8229600" cy="457194"/>
          </a:xfrm>
        </p:spPr>
        <p:txBody>
          <a:bodyPr/>
          <a:lstStyle/>
          <a:p>
            <a:r>
              <a:rPr lang="es-MX" sz="1800" b="1" dirty="0">
                <a:solidFill>
                  <a:srgbClr val="812147"/>
                </a:solidFill>
                <a:latin typeface="Calibri" panose="020F0502020204030204" pitchFamily="34" charset="0"/>
              </a:rPr>
              <a:t>C.2.7 Coadyuvar con la fiscalización de las cuentas públicas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054FA1D-D4DC-4BF7-A736-1D3E5E8AAD35}"/>
              </a:ext>
            </a:extLst>
          </p:cNvPr>
          <p:cNvSpPr txBox="1"/>
          <p:nvPr/>
        </p:nvSpPr>
        <p:spPr>
          <a:xfrm>
            <a:off x="371060" y="1440997"/>
            <a:ext cx="8401879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1.- Impresión de pantalla en formato PDF, de la </a:t>
            </a:r>
            <a:r>
              <a:rPr lang="es-MX" sz="1800" b="1" u="sng" dirty="0">
                <a:latin typeface="Calibri" panose="020F0502020204030204" pitchFamily="34" charset="0"/>
                <a:cs typeface="Calibri" panose="020F0502020204030204" pitchFamily="34" charset="0"/>
              </a:rPr>
              <a:t>publicación de la Cuenta Pública del ejercicio inmediato anterior</a:t>
            </a: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, en la página web oficial del Municipio.</a:t>
            </a: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2.- Impresión de pantalla de </a:t>
            </a:r>
            <a:r>
              <a:rPr lang="es-MX" sz="1800" b="1" u="sng" dirty="0">
                <a:latin typeface="Calibri" panose="020F0502020204030204" pitchFamily="34" charset="0"/>
                <a:cs typeface="Calibri" panose="020F0502020204030204" pitchFamily="34" charset="0"/>
              </a:rPr>
              <a:t>un requerimiento de la entidad de fiscalización </a:t>
            </a: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del año en curso al ente público, relacionado con la cuenta pública </a:t>
            </a:r>
            <a:r>
              <a:rPr lang="es-MX" sz="1800" b="1" u="sng" dirty="0">
                <a:latin typeface="Calibri" panose="020F0502020204030204" pitchFamily="34" charset="0"/>
                <a:cs typeface="Calibri" panose="020F0502020204030204" pitchFamily="34" charset="0"/>
              </a:rPr>
              <a:t>y el oficio de respuesta al requerimiento</a:t>
            </a:r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. En el caso de que en el año en curso no haya recibido requerimientos, presentar impresión de pantalla del último requerimiento relacionado con la cuenta pública que haya atendido.</a:t>
            </a: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MX" sz="1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Anexo 17</a:t>
            </a:r>
          </a:p>
        </p:txBody>
      </p:sp>
    </p:spTree>
    <p:extLst>
      <p:ext uri="{BB962C8B-B14F-4D97-AF65-F5344CB8AC3E}">
        <p14:creationId xmlns:p14="http://schemas.microsoft.com/office/powerpoint/2010/main" val="157483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C9E6478D-6AB0-4CA9-954B-B8A18ED0C547}"/>
              </a:ext>
            </a:extLst>
          </p:cNvPr>
          <p:cNvSpPr txBox="1"/>
          <p:nvPr/>
        </p:nvSpPr>
        <p:spPr>
          <a:xfrm>
            <a:off x="86143" y="236199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b="1" dirty="0">
                <a:solidFill>
                  <a:srgbClr val="812147"/>
                </a:solidFill>
                <a:latin typeface="Calibri" panose="020F0502020204030204" pitchFamily="34" charset="0"/>
                <a:ea typeface="+mj-ea"/>
                <a:cs typeface="+mj-cs"/>
              </a:rPr>
              <a:t>D.2.7 Publica el Estado de Actividades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1D8AA78-5868-4302-AFCB-AFE6800E8A4E}"/>
              </a:ext>
            </a:extLst>
          </p:cNvPr>
          <p:cNvSpPr txBox="1"/>
          <p:nvPr/>
        </p:nvSpPr>
        <p:spPr>
          <a:xfrm>
            <a:off x="662608" y="2367171"/>
            <a:ext cx="781878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1800" dirty="0">
                <a:latin typeface="Calibri" panose="020F0502020204030204" pitchFamily="34" charset="0"/>
                <a:cs typeface="Calibri" panose="020F0502020204030204" pitchFamily="34" charset="0"/>
              </a:rPr>
              <a:t>Impresión de pantalla en formato PDF, de la publicación en la página del ente público, donde se visualice tanto la liga específica como el Estado de Actividades del 1 de enero al 30 de junio del año en curso.</a:t>
            </a: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MX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MX" sz="1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Anexo 18</a:t>
            </a:r>
          </a:p>
        </p:txBody>
      </p:sp>
    </p:spTree>
    <p:extLst>
      <p:ext uri="{BB962C8B-B14F-4D97-AF65-F5344CB8AC3E}">
        <p14:creationId xmlns:p14="http://schemas.microsoft.com/office/powerpoint/2010/main" val="385113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ADDE752B-BF72-48EB-961C-DEB4D25A22A0}"/>
              </a:ext>
            </a:extLst>
          </p:cNvPr>
          <p:cNvSpPr/>
          <p:nvPr/>
        </p:nvSpPr>
        <p:spPr>
          <a:xfrm>
            <a:off x="457199" y="4608553"/>
            <a:ext cx="838862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s-ES" sz="2200" b="1" dirty="0">
                <a:latin typeface="Calibri" panose="020F0502020204030204" pitchFamily="34" charset="0"/>
                <a:cs typeface="Calibri" panose="020F0502020204030204" pitchFamily="34" charset="0"/>
              </a:rPr>
              <a:t>Promover que el Ayuntamiento u Órgano de Gobierno sesione antes del día 30 del mes siguiente del trimestre que se reporta. 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3FD879D1-A9BD-48E5-B432-77ED6B311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8623"/>
            <a:ext cx="7162800" cy="457194"/>
          </a:xfrm>
        </p:spPr>
        <p:txBody>
          <a:bodyPr/>
          <a:lstStyle/>
          <a:p>
            <a:r>
              <a:rPr lang="es-MX" sz="2400" dirty="0">
                <a:solidFill>
                  <a:srgbClr val="812147"/>
                </a:solidFill>
              </a:rPr>
              <a:t>Recomendaciones generales: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283BF16-55BD-4463-BB02-F6C1D7642D4C}"/>
              </a:ext>
            </a:extLst>
          </p:cNvPr>
          <p:cNvSpPr txBox="1"/>
          <p:nvPr/>
        </p:nvSpPr>
        <p:spPr>
          <a:xfrm>
            <a:off x="457200" y="1270891"/>
            <a:ext cx="820972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s-ES" sz="2200" b="1" dirty="0">
                <a:latin typeface="Calibri" panose="020F0502020204030204" pitchFamily="34" charset="0"/>
                <a:cs typeface="Calibri" panose="020F0502020204030204" pitchFamily="34" charset="0"/>
              </a:rPr>
              <a:t>Mantener actualizado en lo referente a la LGCG y normatividad que de ésta se deriva, al personal involucrado en esta actividad.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D9986E0-522A-4C2A-B6C2-99525C275A8C}"/>
              </a:ext>
            </a:extLst>
          </p:cNvPr>
          <p:cNvSpPr txBox="1"/>
          <p:nvPr/>
        </p:nvSpPr>
        <p:spPr>
          <a:xfrm>
            <a:off x="457199" y="2921742"/>
            <a:ext cx="820972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s-ES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Mantener actualizado en lo referente al llenado de la Encuesta </a:t>
            </a:r>
            <a:r>
              <a:rPr lang="es-ES" sz="2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SEvAC</a:t>
            </a:r>
            <a:r>
              <a:rPr lang="es-ES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, al personal involucrado en esta actividad.</a:t>
            </a:r>
          </a:p>
        </p:txBody>
      </p:sp>
    </p:spTree>
    <p:extLst>
      <p:ext uri="{BB962C8B-B14F-4D97-AF65-F5344CB8AC3E}">
        <p14:creationId xmlns:p14="http://schemas.microsoft.com/office/powerpoint/2010/main" val="393729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77B63B2-E51A-4B43-B55A-4E49C5AA40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183" y="3020034"/>
            <a:ext cx="8441634" cy="1162484"/>
          </a:xfrm>
        </p:spPr>
        <p:txBody>
          <a:bodyPr>
            <a:noAutofit/>
          </a:bodyPr>
          <a:lstStyle/>
          <a:p>
            <a:pPr marL="285750" indent="-285750" algn="just"/>
            <a:r>
              <a:rPr lang="es-ES" b="1" dirty="0">
                <a:latin typeface="Calibri" panose="020F0502020204030204" pitchFamily="34" charset="0"/>
                <a:cs typeface="Calibri" panose="020F0502020204030204" pitchFamily="34" charset="0"/>
              </a:rPr>
              <a:t>Involucrar y comprometer a diferentes áreas del Municipio y/o Paramunicipal en la respuesta a las encuestas (Tesorero, Contralores, Transparencia, Síndico, Asesores, etc.)</a:t>
            </a:r>
          </a:p>
          <a:p>
            <a:endParaRPr 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821E7825-0ED2-4AF8-A21B-260850F61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1875"/>
            <a:ext cx="7136296" cy="457194"/>
          </a:xfrm>
        </p:spPr>
        <p:txBody>
          <a:bodyPr/>
          <a:lstStyle/>
          <a:p>
            <a:r>
              <a:rPr lang="es-MX" sz="2400" dirty="0">
                <a:solidFill>
                  <a:srgbClr val="812147"/>
                </a:solidFill>
              </a:rPr>
              <a:t>Recomendaciones: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1415884-E384-40D1-957A-BB6947F9E72D}"/>
              </a:ext>
            </a:extLst>
          </p:cNvPr>
          <p:cNvSpPr txBox="1"/>
          <p:nvPr/>
        </p:nvSpPr>
        <p:spPr>
          <a:xfrm>
            <a:off x="404191" y="1770030"/>
            <a:ext cx="833561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200" b="1" dirty="0">
                <a:latin typeface="Calibri" panose="020F0502020204030204" pitchFamily="34" charset="0"/>
                <a:cs typeface="Calibri" panose="020F0502020204030204" pitchFamily="34" charset="0"/>
              </a:rPr>
              <a:t>Mantener actualizado el personal de Enlace. </a:t>
            </a:r>
          </a:p>
        </p:txBody>
      </p:sp>
    </p:spTree>
    <p:extLst>
      <p:ext uri="{BB962C8B-B14F-4D97-AF65-F5344CB8AC3E}">
        <p14:creationId xmlns:p14="http://schemas.microsoft.com/office/powerpoint/2010/main" val="399199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theme/theme1.xml><?xml version="1.0" encoding="utf-8"?>
<a:theme xmlns:a="http://schemas.openxmlformats.org/drawingml/2006/main" name="isaf am">
  <a:themeElements>
    <a:clrScheme name="IR 2017">
      <a:dk1>
        <a:sysClr val="windowText" lastClr="000000"/>
      </a:dk1>
      <a:lt1>
        <a:sysClr val="window" lastClr="FFFFFF"/>
      </a:lt1>
      <a:dk2>
        <a:srgbClr val="323232"/>
      </a:dk2>
      <a:lt2>
        <a:srgbClr val="C8C8C8"/>
      </a:lt2>
      <a:accent1>
        <a:srgbClr val="F07F09"/>
      </a:accent1>
      <a:accent2>
        <a:srgbClr val="812147"/>
      </a:accent2>
      <a:accent3>
        <a:srgbClr val="1B587C"/>
      </a:accent3>
      <a:accent4>
        <a:srgbClr val="287D77"/>
      </a:accent4>
      <a:accent5>
        <a:srgbClr val="990033"/>
      </a:accent5>
      <a:accent6>
        <a:srgbClr val="C19859"/>
      </a:accent6>
      <a:hlink>
        <a:srgbClr val="6B9F25"/>
      </a:hlink>
      <a:folHlink>
        <a:srgbClr val="B26B02"/>
      </a:folHlink>
    </a:clrScheme>
    <a:fontScheme name="source">
      <a:majorFont>
        <a:latin typeface="Source Sans Pro Black"/>
        <a:ea typeface=""/>
        <a:cs typeface=""/>
      </a:majorFont>
      <a:minorFont>
        <a:latin typeface="Source Sans Pro"/>
        <a:ea typeface=""/>
        <a:cs typeface=""/>
      </a:minorFont>
    </a:fontScheme>
    <a:fmtScheme name="Borde de resplandor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saf am" id="{5876D89F-858A-4622-B92B-DE4F013F7281}" vid="{754897CA-C0B3-463A-9958-CB867A9588A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isaf am</Template>
  <TotalTime>1078</TotalTime>
  <Words>1516</Words>
  <Application>Microsoft Office PowerPoint</Application>
  <PresentationFormat>Presentación en pantalla (4:3)</PresentationFormat>
  <Paragraphs>137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1" baseType="lpstr">
      <vt:lpstr>Calibri</vt:lpstr>
      <vt:lpstr>Source Sans Pro Light</vt:lpstr>
      <vt:lpstr>Arial</vt:lpstr>
      <vt:lpstr>Source Sans Pro</vt:lpstr>
      <vt:lpstr>Source Sans Pro Black</vt:lpstr>
      <vt:lpstr>isaf am</vt:lpstr>
      <vt:lpstr>Sistema de Evaluación de la Armonización Contable (SEvAC) </vt:lpstr>
      <vt:lpstr>Presentación de PowerPoint</vt:lpstr>
      <vt:lpstr>¿En que consisten las encuestas del SEvAC?</vt:lpstr>
      <vt:lpstr>¿En que consisten las encuestas del SEvAC?</vt:lpstr>
      <vt:lpstr>Acciones del ISAF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Criterios generales:</vt:lpstr>
      <vt:lpstr>Características de la información:</vt:lpstr>
      <vt:lpstr>Encuestas SEvAC Ejercicio 2020</vt:lpstr>
      <vt:lpstr>Presentación de PowerPoint</vt:lpstr>
      <vt:lpstr>A.1.1 La Lista de Cuentas está alineada al Plan de Cuentas emitido por el Consejo Nacional de Armonización Contable (CONAC)</vt:lpstr>
      <vt:lpstr>A.1.3 Dispone de la Matriz Devengado de Gastos</vt:lpstr>
      <vt:lpstr>Presentación de PowerPoint</vt:lpstr>
      <vt:lpstr>Presentación de PowerPoint</vt:lpstr>
      <vt:lpstr>Presentación de PowerPoint</vt:lpstr>
      <vt:lpstr>C.2.7 Coadyuvar con la fiscalización de las cuentas públicas</vt:lpstr>
      <vt:lpstr>Presentación de PowerPoint</vt:lpstr>
      <vt:lpstr>Recomendaciones generales:</vt:lpstr>
      <vt:lpstr>Recomendaciones: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proceso de fiscalización en los municipios de Sonora</dc:title>
  <dc:creator>Luis Armando Moreno</dc:creator>
  <cp:lastModifiedBy>Rosalinda Leyva</cp:lastModifiedBy>
  <cp:revision>1097</cp:revision>
  <cp:lastPrinted>2020-02-26T18:47:54Z</cp:lastPrinted>
  <dcterms:created xsi:type="dcterms:W3CDTF">2018-10-21T18:23:47Z</dcterms:created>
  <dcterms:modified xsi:type="dcterms:W3CDTF">2020-12-15T19:51:56Z</dcterms:modified>
</cp:coreProperties>
</file>