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11"/>
  </p:notesMasterIdLst>
  <p:handoutMasterIdLst>
    <p:handoutMasterId r:id="rId12"/>
  </p:handoutMasterIdLst>
  <p:sldIdLst>
    <p:sldId id="256" r:id="rId2"/>
    <p:sldId id="716" r:id="rId3"/>
    <p:sldId id="729" r:id="rId4"/>
    <p:sldId id="723" r:id="rId5"/>
    <p:sldId id="731" r:id="rId6"/>
    <p:sldId id="732" r:id="rId7"/>
    <p:sldId id="730" r:id="rId8"/>
    <p:sldId id="733" r:id="rId9"/>
    <p:sldId id="734" r:id="rId10"/>
  </p:sldIdLst>
  <p:sldSz cx="12192000" cy="6858000"/>
  <p:notesSz cx="7010400" cy="9296400"/>
  <p:embeddedFontLst>
    <p:embeddedFont>
      <p:font typeface="Calibri" panose="020F0502020204030204" pitchFamily="34" charset="0"/>
      <p:regular r:id="rId13"/>
      <p:bold r:id="rId14"/>
      <p:italic r:id="rId15"/>
      <p:boldItalic r:id="rId16"/>
    </p:embeddedFont>
    <p:embeddedFont>
      <p:font typeface="Open Sans" panose="020B0604020202020204" charset="0"/>
      <p:regular r:id="rId17"/>
      <p:bold r:id="rId18"/>
      <p:italic r:id="rId19"/>
      <p:boldItalic r:id="rId20"/>
    </p:embeddedFont>
    <p:embeddedFont>
      <p:font typeface="Source Sans Pro" panose="020B0503030403020204" pitchFamily="34" charset="0"/>
      <p:regular r:id="rId21"/>
      <p:bold r:id="rId22"/>
      <p:italic r:id="rId23"/>
      <p:boldItalic r:id="rId24"/>
    </p:embeddedFont>
    <p:embeddedFont>
      <p:font typeface="Source Sans Pro Black" panose="020B0803030403020204" pitchFamily="34" charset="0"/>
      <p:bold r:id="rId25"/>
      <p:boldItalic r:id="rId26"/>
    </p:embeddedFont>
    <p:embeddedFont>
      <p:font typeface="Source Sans Pro Light" panose="020B0403030403020204" pitchFamily="34" charset="0"/>
      <p:regular r:id="rId27"/>
      <p:italic r:id="rId28"/>
    </p:embeddedFont>
  </p:embeddedFontLst>
  <p:defaultTextStyle>
    <a:defPPr>
      <a:defRPr lang="es-MX"/>
    </a:defPPr>
    <a:lvl1pPr marL="0" algn="l" defTabSz="1055035" rtl="0" eaLnBrk="1" latinLnBrk="0" hangingPunct="1">
      <a:defRPr sz="2100" kern="1200">
        <a:solidFill>
          <a:schemeClr val="tx1"/>
        </a:solidFill>
        <a:latin typeface="+mn-lt"/>
        <a:ea typeface="+mn-ea"/>
        <a:cs typeface="+mn-cs"/>
      </a:defRPr>
    </a:lvl1pPr>
    <a:lvl2pPr marL="527517" algn="l" defTabSz="1055035" rtl="0" eaLnBrk="1" latinLnBrk="0" hangingPunct="1">
      <a:defRPr sz="2100" kern="1200">
        <a:solidFill>
          <a:schemeClr val="tx1"/>
        </a:solidFill>
        <a:latin typeface="+mn-lt"/>
        <a:ea typeface="+mn-ea"/>
        <a:cs typeface="+mn-cs"/>
      </a:defRPr>
    </a:lvl2pPr>
    <a:lvl3pPr marL="1055035" algn="l" defTabSz="1055035" rtl="0" eaLnBrk="1" latinLnBrk="0" hangingPunct="1">
      <a:defRPr sz="2100" kern="1200">
        <a:solidFill>
          <a:schemeClr val="tx1"/>
        </a:solidFill>
        <a:latin typeface="+mn-lt"/>
        <a:ea typeface="+mn-ea"/>
        <a:cs typeface="+mn-cs"/>
      </a:defRPr>
    </a:lvl3pPr>
    <a:lvl4pPr marL="1582552" algn="l" defTabSz="1055035" rtl="0" eaLnBrk="1" latinLnBrk="0" hangingPunct="1">
      <a:defRPr sz="2100" kern="1200">
        <a:solidFill>
          <a:schemeClr val="tx1"/>
        </a:solidFill>
        <a:latin typeface="+mn-lt"/>
        <a:ea typeface="+mn-ea"/>
        <a:cs typeface="+mn-cs"/>
      </a:defRPr>
    </a:lvl4pPr>
    <a:lvl5pPr marL="2110069" algn="l" defTabSz="1055035" rtl="0" eaLnBrk="1" latinLnBrk="0" hangingPunct="1">
      <a:defRPr sz="2100" kern="1200">
        <a:solidFill>
          <a:schemeClr val="tx1"/>
        </a:solidFill>
        <a:latin typeface="+mn-lt"/>
        <a:ea typeface="+mn-ea"/>
        <a:cs typeface="+mn-cs"/>
      </a:defRPr>
    </a:lvl5pPr>
    <a:lvl6pPr marL="2637587" algn="l" defTabSz="1055035" rtl="0" eaLnBrk="1" latinLnBrk="0" hangingPunct="1">
      <a:defRPr sz="2100" kern="1200">
        <a:solidFill>
          <a:schemeClr val="tx1"/>
        </a:solidFill>
        <a:latin typeface="+mn-lt"/>
        <a:ea typeface="+mn-ea"/>
        <a:cs typeface="+mn-cs"/>
      </a:defRPr>
    </a:lvl6pPr>
    <a:lvl7pPr marL="3165104" algn="l" defTabSz="1055035" rtl="0" eaLnBrk="1" latinLnBrk="0" hangingPunct="1">
      <a:defRPr sz="2100" kern="1200">
        <a:solidFill>
          <a:schemeClr val="tx1"/>
        </a:solidFill>
        <a:latin typeface="+mn-lt"/>
        <a:ea typeface="+mn-ea"/>
        <a:cs typeface="+mn-cs"/>
      </a:defRPr>
    </a:lvl7pPr>
    <a:lvl8pPr marL="3692622" algn="l" defTabSz="1055035" rtl="0" eaLnBrk="1" latinLnBrk="0" hangingPunct="1">
      <a:defRPr sz="2100" kern="1200">
        <a:solidFill>
          <a:schemeClr val="tx1"/>
        </a:solidFill>
        <a:latin typeface="+mn-lt"/>
        <a:ea typeface="+mn-ea"/>
        <a:cs typeface="+mn-cs"/>
      </a:defRPr>
    </a:lvl8pPr>
    <a:lvl9pPr marL="4220139" algn="l" defTabSz="1055035" rtl="0" eaLnBrk="1" latinLnBrk="0" hangingPunct="1">
      <a:defRPr sz="21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EE10514-7A8A-4CD0-9D14-0BA3978D41A6}">
          <p14:sldIdLst>
            <p14:sldId id="256"/>
            <p14:sldId id="716"/>
            <p14:sldId id="729"/>
            <p14:sldId id="723"/>
            <p14:sldId id="731"/>
            <p14:sldId id="732"/>
            <p14:sldId id="730"/>
            <p14:sldId id="733"/>
            <p14:sldId id="734"/>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millan" initials="P" lastIdx="1" clrIdx="0">
    <p:extLst>
      <p:ext uri="{19B8F6BF-5375-455C-9EA6-DF929625EA0E}">
        <p15:presenceInfo xmlns:p15="http://schemas.microsoft.com/office/powerpoint/2012/main" userId="Pmillan" providerId="None"/>
      </p:ext>
    </p:extLst>
  </p:cmAuthor>
  <p:cmAuthor id="2" name="L.C.P. José Enrique Haro" initials="LJEH" lastIdx="2" clrIdx="1">
    <p:extLst>
      <p:ext uri="{19B8F6BF-5375-455C-9EA6-DF929625EA0E}">
        <p15:presenceInfo xmlns:p15="http://schemas.microsoft.com/office/powerpoint/2012/main" userId="L.C.P. José Enrique Haro" providerId="None"/>
      </p:ext>
    </p:extLst>
  </p:cmAuthor>
  <p:cmAuthor id="3" name="Auditor SEVAC ISAF" initials="ASI" lastIdx="1" clrIdx="2">
    <p:extLst>
      <p:ext uri="{19B8F6BF-5375-455C-9EA6-DF929625EA0E}">
        <p15:presenceInfo xmlns:p15="http://schemas.microsoft.com/office/powerpoint/2012/main" userId="S::sevac@isafgobmx.onmicrosoft.com::604917ec-9507-4c2a-babb-0d9cc6199d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2147"/>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E3FDE45-AF77-4B5C-9715-49D594BDF05E}" styleName="Estilo claro 1 - Acento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4" autoAdjust="0"/>
    <p:restoredTop sz="94249" autoAdjust="0"/>
  </p:normalViewPr>
  <p:slideViewPr>
    <p:cSldViewPr snapToGrid="0">
      <p:cViewPr varScale="1">
        <p:scale>
          <a:sx n="72" d="100"/>
          <a:sy n="72" d="100"/>
        </p:scale>
        <p:origin x="576" y="54"/>
      </p:cViewPr>
      <p:guideLst>
        <p:guide orient="horz" pos="2160"/>
        <p:guide pos="3840"/>
      </p:guideLst>
    </p:cSldViewPr>
  </p:slideViewPr>
  <p:outlineViewPr>
    <p:cViewPr>
      <p:scale>
        <a:sx n="33" d="100"/>
        <a:sy n="33" d="100"/>
      </p:scale>
      <p:origin x="0" y="-14532"/>
    </p:cViewPr>
  </p:outlineViewPr>
  <p:notesTextViewPr>
    <p:cViewPr>
      <p:scale>
        <a:sx n="1" d="1"/>
        <a:sy n="1" d="1"/>
      </p:scale>
      <p:origin x="0" y="0"/>
    </p:cViewPr>
  </p:notesTextViewPr>
  <p:notesViewPr>
    <p:cSldViewPr snapToGrid="0">
      <p:cViewPr varScale="1">
        <p:scale>
          <a:sx n="87" d="100"/>
          <a:sy n="87" d="100"/>
        </p:scale>
        <p:origin x="2988"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font" Target="fonts/font1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1569EC-FDE6-43A5-B116-CC2055894AF1}" type="doc">
      <dgm:prSet loTypeId="urn:microsoft.com/office/officeart/2005/8/layout/hProcess10" loCatId="process" qsTypeId="urn:microsoft.com/office/officeart/2005/8/quickstyle/simple1" qsCatId="simple" csTypeId="urn:microsoft.com/office/officeart/2005/8/colors/colorful1" csCatId="colorful" phldr="1"/>
      <dgm:spPr/>
    </dgm:pt>
    <dgm:pt modelId="{42318820-6821-40AC-9A3F-D0B99CAD9266}">
      <dgm:prSet phldrT="[Texto]" custT="1"/>
      <dgm:spPr/>
      <dgm:t>
        <a:bodyPr/>
        <a:lstStyle/>
        <a:p>
          <a:r>
            <a:rPr lang="es-ES" sz="1600" dirty="0"/>
            <a:t>Se realizaron </a:t>
          </a:r>
          <a:r>
            <a:rPr lang="es-ES" sz="1600" b="1" dirty="0"/>
            <a:t>capacitaciones </a:t>
          </a:r>
          <a:r>
            <a:rPr lang="es-MX" sz="1600" dirty="0"/>
            <a:t>a 111 servidores públicos municipales de </a:t>
          </a:r>
          <a:r>
            <a:rPr lang="es-MX" sz="1600" b="1" dirty="0"/>
            <a:t>60 municipios y doce paramunicipales</a:t>
          </a:r>
          <a:r>
            <a:rPr lang="es-MX" sz="1600" dirty="0"/>
            <a:t>, en tres grupos durante el mes de </a:t>
          </a:r>
          <a:r>
            <a:rPr lang="es-MX" sz="1600" b="1" dirty="0"/>
            <a:t>marzo</a:t>
          </a:r>
          <a:r>
            <a:rPr lang="es-MX" sz="1600" dirty="0"/>
            <a:t>, en donde se discutió con ejemplos prácticos el proceso de programación de catálogos y captura de operaciones en el sistema. </a:t>
          </a:r>
        </a:p>
      </dgm:t>
    </dgm:pt>
    <dgm:pt modelId="{4F3D3990-6A30-4ABB-BCB6-E02B679A5F2D}" type="parTrans" cxnId="{4EB8E582-A5B7-48E1-99C1-E025CDE122A3}">
      <dgm:prSet/>
      <dgm:spPr/>
      <dgm:t>
        <a:bodyPr/>
        <a:lstStyle/>
        <a:p>
          <a:endParaRPr lang="es-MX"/>
        </a:p>
      </dgm:t>
    </dgm:pt>
    <dgm:pt modelId="{E4A4BFDB-D413-419B-B1F6-0FD04985309D}" type="sibTrans" cxnId="{4EB8E582-A5B7-48E1-99C1-E025CDE122A3}">
      <dgm:prSet/>
      <dgm:spPr/>
      <dgm:t>
        <a:bodyPr/>
        <a:lstStyle/>
        <a:p>
          <a:endParaRPr lang="es-MX"/>
        </a:p>
      </dgm:t>
    </dgm:pt>
    <dgm:pt modelId="{FF211F6E-166F-4EA7-9CED-30B8FDC1C553}">
      <dgm:prSet custT="1"/>
      <dgm:spPr/>
      <dgm:t>
        <a:bodyPr/>
        <a:lstStyle/>
        <a:p>
          <a:r>
            <a:rPr lang="es-ES" sz="1600" dirty="0"/>
            <a:t>Durante los meses de </a:t>
          </a:r>
          <a:r>
            <a:rPr lang="es-ES" sz="1600" b="1" dirty="0"/>
            <a:t>marzo, junio y julio</a:t>
          </a:r>
          <a:r>
            <a:rPr lang="es-ES" sz="1600" dirty="0"/>
            <a:t> se enviaron a los correos de los asistentes a los cursos, </a:t>
          </a:r>
          <a:r>
            <a:rPr lang="es-ES" sz="1600" b="1" dirty="0"/>
            <a:t>archivos</a:t>
          </a:r>
          <a:r>
            <a:rPr lang="es-ES" sz="1600" dirty="0"/>
            <a:t> que debe llenarse con información presupuestal y contable del ente público correspondiente al ejercicio 2020, necesaria para realizar la programación del sistema en los equipos.</a:t>
          </a:r>
          <a:endParaRPr lang="es-MX" sz="1600" dirty="0"/>
        </a:p>
      </dgm:t>
    </dgm:pt>
    <dgm:pt modelId="{7894580C-480A-4FF8-B6B7-BFE4F22EBCBF}" type="parTrans" cxnId="{158937A0-A08B-4074-BD91-84903FC64EB1}">
      <dgm:prSet/>
      <dgm:spPr/>
      <dgm:t>
        <a:bodyPr/>
        <a:lstStyle/>
        <a:p>
          <a:endParaRPr lang="es-MX"/>
        </a:p>
      </dgm:t>
    </dgm:pt>
    <dgm:pt modelId="{ADDD5218-3AA3-42DF-B43E-DC0925FB0928}" type="sibTrans" cxnId="{158937A0-A08B-4074-BD91-84903FC64EB1}">
      <dgm:prSet/>
      <dgm:spPr/>
      <dgm:t>
        <a:bodyPr/>
        <a:lstStyle/>
        <a:p>
          <a:endParaRPr lang="es-MX"/>
        </a:p>
      </dgm:t>
    </dgm:pt>
    <dgm:pt modelId="{1F8410D2-7617-4AF9-AB22-241CB9C15338}">
      <dgm:prSet custT="1"/>
      <dgm:spPr/>
      <dgm:t>
        <a:bodyPr/>
        <a:lstStyle/>
        <a:p>
          <a:r>
            <a:rPr lang="es-ES" sz="1600" dirty="0"/>
            <a:t>Durante el mes de </a:t>
          </a:r>
          <a:r>
            <a:rPr lang="es-ES" sz="1600" b="1" dirty="0"/>
            <a:t>agosto</a:t>
          </a:r>
          <a:r>
            <a:rPr lang="es-ES" sz="1600" dirty="0"/>
            <a:t> se entregó la primera remesa de </a:t>
          </a:r>
          <a:r>
            <a:rPr lang="es-ES" sz="1600" b="1" dirty="0"/>
            <a:t>31 equipos </a:t>
          </a:r>
          <a:r>
            <a:rPr lang="es-ES" sz="1600" dirty="0"/>
            <a:t>en 5 sesiones informativas en las cuales se repasaron los pasos para programar el sistema y el registro de operaciones, vistas en las primeras capacitaciones, así como se comentó la necesidad de realizar una actualización al sistema para comenzar a capturar.</a:t>
          </a:r>
          <a:endParaRPr lang="es-MX" sz="1600" dirty="0"/>
        </a:p>
      </dgm:t>
    </dgm:pt>
    <dgm:pt modelId="{5874A36C-841B-42E3-9E83-E61998649644}" type="parTrans" cxnId="{D47007E1-9226-442E-BE76-BE865419839E}">
      <dgm:prSet/>
      <dgm:spPr/>
      <dgm:t>
        <a:bodyPr/>
        <a:lstStyle/>
        <a:p>
          <a:endParaRPr lang="es-MX"/>
        </a:p>
      </dgm:t>
    </dgm:pt>
    <dgm:pt modelId="{D2B6F356-9E2D-40D2-916F-10865DEBE3B1}" type="sibTrans" cxnId="{D47007E1-9226-442E-BE76-BE865419839E}">
      <dgm:prSet/>
      <dgm:spPr/>
      <dgm:t>
        <a:bodyPr/>
        <a:lstStyle/>
        <a:p>
          <a:endParaRPr lang="es-MX"/>
        </a:p>
      </dgm:t>
    </dgm:pt>
    <dgm:pt modelId="{7A9AA5F6-FE33-4A8B-97B8-3A103A2987A1}" type="pres">
      <dgm:prSet presAssocID="{C81569EC-FDE6-43A5-B116-CC2055894AF1}" presName="Name0" presStyleCnt="0">
        <dgm:presLayoutVars>
          <dgm:dir/>
          <dgm:resizeHandles val="exact"/>
        </dgm:presLayoutVars>
      </dgm:prSet>
      <dgm:spPr/>
    </dgm:pt>
    <dgm:pt modelId="{73E3F2AC-020A-43B7-838C-F237BEE9C2CC}" type="pres">
      <dgm:prSet presAssocID="{42318820-6821-40AC-9A3F-D0B99CAD9266}" presName="composite" presStyleCnt="0"/>
      <dgm:spPr/>
    </dgm:pt>
    <dgm:pt modelId="{2A05B52D-0A52-47AF-95F3-E95552B5AD5A}" type="pres">
      <dgm:prSet presAssocID="{42318820-6821-40AC-9A3F-D0B99CAD9266}" presName="imagSh" presStyleLbl="bgImgPlace1" presStyleIdx="0" presStyleCnt="3" custLinFactNeighborX="-511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ula de clases"/>
        </a:ext>
      </dgm:extLst>
    </dgm:pt>
    <dgm:pt modelId="{2F22EC67-1BE1-4F58-A44E-98832D762EFD}" type="pres">
      <dgm:prSet presAssocID="{42318820-6821-40AC-9A3F-D0B99CAD9266}" presName="txNode" presStyleLbl="node1" presStyleIdx="0" presStyleCnt="3" custScaleX="112325" custLinFactNeighborX="12342" custLinFactNeighborY="-519">
        <dgm:presLayoutVars>
          <dgm:bulletEnabled val="1"/>
        </dgm:presLayoutVars>
      </dgm:prSet>
      <dgm:spPr/>
    </dgm:pt>
    <dgm:pt modelId="{6B31D24F-079A-4BF8-8537-CA247EF2E27C}" type="pres">
      <dgm:prSet presAssocID="{E4A4BFDB-D413-419B-B1F6-0FD04985309D}" presName="sibTrans" presStyleLbl="sibTrans2D1" presStyleIdx="0" presStyleCnt="2"/>
      <dgm:spPr/>
    </dgm:pt>
    <dgm:pt modelId="{DAD217E7-8C21-49D6-8CDE-064AE147ABB9}" type="pres">
      <dgm:prSet presAssocID="{E4A4BFDB-D413-419B-B1F6-0FD04985309D}" presName="connTx" presStyleLbl="sibTrans2D1" presStyleIdx="0" presStyleCnt="2"/>
      <dgm:spPr/>
    </dgm:pt>
    <dgm:pt modelId="{94E3A893-B1D3-4938-8925-9D2F3467E1FB}" type="pres">
      <dgm:prSet presAssocID="{FF211F6E-166F-4EA7-9CED-30B8FDC1C553}" presName="composite" presStyleCnt="0"/>
      <dgm:spPr/>
    </dgm:pt>
    <dgm:pt modelId="{92683D0E-F6A0-4940-AC55-3625EC825001}" type="pres">
      <dgm:prSet presAssocID="{FF211F6E-166F-4EA7-9CED-30B8FDC1C553}" presName="imagSh" presStyleLbl="bgImgPlace1" presStyleIdx="1" presStyleCnt="3" custLinFactNeighborX="-8694" custLinFactNeighborY="51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apel"/>
        </a:ext>
      </dgm:extLst>
    </dgm:pt>
    <dgm:pt modelId="{1869FCCB-F781-4959-BBB8-8C0A5808A487}" type="pres">
      <dgm:prSet presAssocID="{FF211F6E-166F-4EA7-9CED-30B8FDC1C553}" presName="txNode" presStyleLbl="node1" presStyleIdx="1" presStyleCnt="3" custScaleX="110963" custLinFactNeighborX="4091" custLinFactNeighborY="-511">
        <dgm:presLayoutVars>
          <dgm:bulletEnabled val="1"/>
        </dgm:presLayoutVars>
      </dgm:prSet>
      <dgm:spPr/>
    </dgm:pt>
    <dgm:pt modelId="{96595711-6E99-459A-8A51-09E10DF89B8F}" type="pres">
      <dgm:prSet presAssocID="{ADDD5218-3AA3-42DF-B43E-DC0925FB0928}" presName="sibTrans" presStyleLbl="sibTrans2D1" presStyleIdx="1" presStyleCnt="2" custScaleX="128762"/>
      <dgm:spPr/>
    </dgm:pt>
    <dgm:pt modelId="{C51C7C10-6E4A-4450-958D-8920A42466AB}" type="pres">
      <dgm:prSet presAssocID="{ADDD5218-3AA3-42DF-B43E-DC0925FB0928}" presName="connTx" presStyleLbl="sibTrans2D1" presStyleIdx="1" presStyleCnt="2"/>
      <dgm:spPr/>
    </dgm:pt>
    <dgm:pt modelId="{4AC036CF-00F2-40EA-914C-FE3565A4199C}" type="pres">
      <dgm:prSet presAssocID="{1F8410D2-7617-4AF9-AB22-241CB9C15338}" presName="composite" presStyleCnt="0"/>
      <dgm:spPr/>
    </dgm:pt>
    <dgm:pt modelId="{0FEFDAC0-DFB9-47B9-B440-F0BD433524E1}" type="pres">
      <dgm:prSet presAssocID="{1F8410D2-7617-4AF9-AB22-241CB9C15338}" presName="imagSh" presStyleLbl="bgImgPlace1" presStyleIdx="2" presStyleCnt="3" custLinFactNeighborX="-24291" custLinFactNeighborY="-158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Ordenador"/>
        </a:ext>
      </dgm:extLst>
    </dgm:pt>
    <dgm:pt modelId="{C6636AB1-F339-41C4-BA5D-25FF9DF80E87}" type="pres">
      <dgm:prSet presAssocID="{1F8410D2-7617-4AF9-AB22-241CB9C15338}" presName="txNode" presStyleLbl="node1" presStyleIdx="2" presStyleCnt="3" custScaleX="122428" custLinFactNeighborX="-3580" custLinFactNeighborY="0">
        <dgm:presLayoutVars>
          <dgm:bulletEnabled val="1"/>
        </dgm:presLayoutVars>
      </dgm:prSet>
      <dgm:spPr/>
    </dgm:pt>
  </dgm:ptLst>
  <dgm:cxnLst>
    <dgm:cxn modelId="{1C79C603-8C04-48C9-84E3-D70DEC81E1B5}" type="presOf" srcId="{E4A4BFDB-D413-419B-B1F6-0FD04985309D}" destId="{DAD217E7-8C21-49D6-8CDE-064AE147ABB9}" srcOrd="1" destOrd="0" presId="urn:microsoft.com/office/officeart/2005/8/layout/hProcess10"/>
    <dgm:cxn modelId="{9793E009-C3D5-456B-8C58-FFF5E6CCDBD0}" type="presOf" srcId="{FF211F6E-166F-4EA7-9CED-30B8FDC1C553}" destId="{1869FCCB-F781-4959-BBB8-8C0A5808A487}" srcOrd="0" destOrd="0" presId="urn:microsoft.com/office/officeart/2005/8/layout/hProcess10"/>
    <dgm:cxn modelId="{CD70E280-B559-4A1C-A8E0-52BB5D29E1EE}" type="presOf" srcId="{1F8410D2-7617-4AF9-AB22-241CB9C15338}" destId="{C6636AB1-F339-41C4-BA5D-25FF9DF80E87}" srcOrd="0" destOrd="0" presId="urn:microsoft.com/office/officeart/2005/8/layout/hProcess10"/>
    <dgm:cxn modelId="{4EB8E582-A5B7-48E1-99C1-E025CDE122A3}" srcId="{C81569EC-FDE6-43A5-B116-CC2055894AF1}" destId="{42318820-6821-40AC-9A3F-D0B99CAD9266}" srcOrd="0" destOrd="0" parTransId="{4F3D3990-6A30-4ABB-BCB6-E02B679A5F2D}" sibTransId="{E4A4BFDB-D413-419B-B1F6-0FD04985309D}"/>
    <dgm:cxn modelId="{158937A0-A08B-4074-BD91-84903FC64EB1}" srcId="{C81569EC-FDE6-43A5-B116-CC2055894AF1}" destId="{FF211F6E-166F-4EA7-9CED-30B8FDC1C553}" srcOrd="1" destOrd="0" parTransId="{7894580C-480A-4FF8-B6B7-BFE4F22EBCBF}" sibTransId="{ADDD5218-3AA3-42DF-B43E-DC0925FB0928}"/>
    <dgm:cxn modelId="{1D92ADA4-9CD8-40B5-87DA-EFF543F9AEAB}" type="presOf" srcId="{ADDD5218-3AA3-42DF-B43E-DC0925FB0928}" destId="{C51C7C10-6E4A-4450-958D-8920A42466AB}" srcOrd="1" destOrd="0" presId="urn:microsoft.com/office/officeart/2005/8/layout/hProcess10"/>
    <dgm:cxn modelId="{16BF7BB6-4CF8-43C8-9D3A-D044A85E5F39}" type="presOf" srcId="{ADDD5218-3AA3-42DF-B43E-DC0925FB0928}" destId="{96595711-6E99-459A-8A51-09E10DF89B8F}" srcOrd="0" destOrd="0" presId="urn:microsoft.com/office/officeart/2005/8/layout/hProcess10"/>
    <dgm:cxn modelId="{143385C7-08BC-4AD0-ADB7-691277ED413E}" type="presOf" srcId="{C81569EC-FDE6-43A5-B116-CC2055894AF1}" destId="{7A9AA5F6-FE33-4A8B-97B8-3A103A2987A1}" srcOrd="0" destOrd="0" presId="urn:microsoft.com/office/officeart/2005/8/layout/hProcess10"/>
    <dgm:cxn modelId="{D47007E1-9226-442E-BE76-BE865419839E}" srcId="{C81569EC-FDE6-43A5-B116-CC2055894AF1}" destId="{1F8410D2-7617-4AF9-AB22-241CB9C15338}" srcOrd="2" destOrd="0" parTransId="{5874A36C-841B-42E3-9E83-E61998649644}" sibTransId="{D2B6F356-9E2D-40D2-916F-10865DEBE3B1}"/>
    <dgm:cxn modelId="{EE3B47E6-E95B-4E92-824E-76FA66941941}" type="presOf" srcId="{E4A4BFDB-D413-419B-B1F6-0FD04985309D}" destId="{6B31D24F-079A-4BF8-8537-CA247EF2E27C}" srcOrd="0" destOrd="0" presId="urn:microsoft.com/office/officeart/2005/8/layout/hProcess10"/>
    <dgm:cxn modelId="{583676E8-43B7-4286-B026-EB5F7E6018BF}" type="presOf" srcId="{42318820-6821-40AC-9A3F-D0B99CAD9266}" destId="{2F22EC67-1BE1-4F58-A44E-98832D762EFD}" srcOrd="0" destOrd="0" presId="urn:microsoft.com/office/officeart/2005/8/layout/hProcess10"/>
    <dgm:cxn modelId="{46BC8A31-D3EA-428F-9B48-978F95AECC43}" type="presParOf" srcId="{7A9AA5F6-FE33-4A8B-97B8-3A103A2987A1}" destId="{73E3F2AC-020A-43B7-838C-F237BEE9C2CC}" srcOrd="0" destOrd="0" presId="urn:microsoft.com/office/officeart/2005/8/layout/hProcess10"/>
    <dgm:cxn modelId="{A3C502D4-3189-4340-AED5-7F0EE5F1F3B5}" type="presParOf" srcId="{73E3F2AC-020A-43B7-838C-F237BEE9C2CC}" destId="{2A05B52D-0A52-47AF-95F3-E95552B5AD5A}" srcOrd="0" destOrd="0" presId="urn:microsoft.com/office/officeart/2005/8/layout/hProcess10"/>
    <dgm:cxn modelId="{3C8F59D8-14E6-419C-B162-DAAD877E1BE3}" type="presParOf" srcId="{73E3F2AC-020A-43B7-838C-F237BEE9C2CC}" destId="{2F22EC67-1BE1-4F58-A44E-98832D762EFD}" srcOrd="1" destOrd="0" presId="urn:microsoft.com/office/officeart/2005/8/layout/hProcess10"/>
    <dgm:cxn modelId="{85ACDE45-6159-4CCB-8436-CAA3FF8D6A71}" type="presParOf" srcId="{7A9AA5F6-FE33-4A8B-97B8-3A103A2987A1}" destId="{6B31D24F-079A-4BF8-8537-CA247EF2E27C}" srcOrd="1" destOrd="0" presId="urn:microsoft.com/office/officeart/2005/8/layout/hProcess10"/>
    <dgm:cxn modelId="{039C933A-18AF-485A-AA46-92CFE2627291}" type="presParOf" srcId="{6B31D24F-079A-4BF8-8537-CA247EF2E27C}" destId="{DAD217E7-8C21-49D6-8CDE-064AE147ABB9}" srcOrd="0" destOrd="0" presId="urn:microsoft.com/office/officeart/2005/8/layout/hProcess10"/>
    <dgm:cxn modelId="{1393978E-D777-44D6-9357-4EB4DA470695}" type="presParOf" srcId="{7A9AA5F6-FE33-4A8B-97B8-3A103A2987A1}" destId="{94E3A893-B1D3-4938-8925-9D2F3467E1FB}" srcOrd="2" destOrd="0" presId="urn:microsoft.com/office/officeart/2005/8/layout/hProcess10"/>
    <dgm:cxn modelId="{AD16014A-343C-4D26-B058-FEE1316F272D}" type="presParOf" srcId="{94E3A893-B1D3-4938-8925-9D2F3467E1FB}" destId="{92683D0E-F6A0-4940-AC55-3625EC825001}" srcOrd="0" destOrd="0" presId="urn:microsoft.com/office/officeart/2005/8/layout/hProcess10"/>
    <dgm:cxn modelId="{45287ECB-CF63-40BD-8514-1F38C5487763}" type="presParOf" srcId="{94E3A893-B1D3-4938-8925-9D2F3467E1FB}" destId="{1869FCCB-F781-4959-BBB8-8C0A5808A487}" srcOrd="1" destOrd="0" presId="urn:microsoft.com/office/officeart/2005/8/layout/hProcess10"/>
    <dgm:cxn modelId="{1AF2F927-D840-4780-90CE-15953994A8FE}" type="presParOf" srcId="{7A9AA5F6-FE33-4A8B-97B8-3A103A2987A1}" destId="{96595711-6E99-459A-8A51-09E10DF89B8F}" srcOrd="3" destOrd="0" presId="urn:microsoft.com/office/officeart/2005/8/layout/hProcess10"/>
    <dgm:cxn modelId="{6E112DC8-180F-4147-BAD4-5D8BD692F84F}" type="presParOf" srcId="{96595711-6E99-459A-8A51-09E10DF89B8F}" destId="{C51C7C10-6E4A-4450-958D-8920A42466AB}" srcOrd="0" destOrd="0" presId="urn:microsoft.com/office/officeart/2005/8/layout/hProcess10"/>
    <dgm:cxn modelId="{1F00F57E-FDB2-4C81-837D-F25FFF48A491}" type="presParOf" srcId="{7A9AA5F6-FE33-4A8B-97B8-3A103A2987A1}" destId="{4AC036CF-00F2-40EA-914C-FE3565A4199C}" srcOrd="4" destOrd="0" presId="urn:microsoft.com/office/officeart/2005/8/layout/hProcess10"/>
    <dgm:cxn modelId="{D92A3341-8DC5-4933-82DA-476FD050F776}" type="presParOf" srcId="{4AC036CF-00F2-40EA-914C-FE3565A4199C}" destId="{0FEFDAC0-DFB9-47B9-B440-F0BD433524E1}" srcOrd="0" destOrd="0" presId="urn:microsoft.com/office/officeart/2005/8/layout/hProcess10"/>
    <dgm:cxn modelId="{67990A18-7770-4C25-B713-7E86FDB10486}" type="presParOf" srcId="{4AC036CF-00F2-40EA-914C-FE3565A4199C}" destId="{C6636AB1-F339-41C4-BA5D-25FF9DF80E87}"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05B52D-0A52-47AF-95F3-E95552B5AD5A}">
      <dsp:nvSpPr>
        <dsp:cNvPr id="0" name=""/>
        <dsp:cNvSpPr/>
      </dsp:nvSpPr>
      <dsp:spPr>
        <a:xfrm>
          <a:off x="0" y="229055"/>
          <a:ext cx="2680038" cy="2680038"/>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22EC67-1BE1-4F58-A44E-98832D762EFD}">
      <dsp:nvSpPr>
        <dsp:cNvPr id="0" name=""/>
        <dsp:cNvSpPr/>
      </dsp:nvSpPr>
      <dsp:spPr>
        <a:xfrm>
          <a:off x="603413" y="1823168"/>
          <a:ext cx="3010353" cy="268003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Se realizaron </a:t>
          </a:r>
          <a:r>
            <a:rPr lang="es-ES" sz="1600" b="1" kern="1200" dirty="0"/>
            <a:t>capacitaciones </a:t>
          </a:r>
          <a:r>
            <a:rPr lang="es-MX" sz="1600" kern="1200" dirty="0"/>
            <a:t>a 111 servidores públicos municipales de </a:t>
          </a:r>
          <a:r>
            <a:rPr lang="es-MX" sz="1600" b="1" kern="1200" dirty="0"/>
            <a:t>60 municipios y doce paramunicipales</a:t>
          </a:r>
          <a:r>
            <a:rPr lang="es-MX" sz="1600" kern="1200" dirty="0"/>
            <a:t>, en tres grupos durante el mes de </a:t>
          </a:r>
          <a:r>
            <a:rPr lang="es-MX" sz="1600" b="1" kern="1200" dirty="0"/>
            <a:t>marzo</a:t>
          </a:r>
          <a:r>
            <a:rPr lang="es-MX" sz="1600" kern="1200" dirty="0"/>
            <a:t>, en donde se discutió con ejemplos prácticos el proceso de programación de catálogos y captura de operaciones en el sistema. </a:t>
          </a:r>
        </a:p>
      </dsp:txBody>
      <dsp:txXfrm>
        <a:off x="681909" y="1901664"/>
        <a:ext cx="2853361" cy="2523046"/>
      </dsp:txXfrm>
    </dsp:sp>
    <dsp:sp modelId="{6B31D24F-079A-4BF8-8537-CA247EF2E27C}">
      <dsp:nvSpPr>
        <dsp:cNvPr id="0" name=""/>
        <dsp:cNvSpPr/>
      </dsp:nvSpPr>
      <dsp:spPr>
        <a:xfrm rot="11515">
          <a:off x="3173055" y="1254052"/>
          <a:ext cx="493021" cy="64397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s-MX" sz="2600" kern="1200"/>
        </a:p>
      </dsp:txBody>
      <dsp:txXfrm>
        <a:off x="3173055" y="1382599"/>
        <a:ext cx="345115" cy="386385"/>
      </dsp:txXfrm>
    </dsp:sp>
    <dsp:sp modelId="{92683D0E-F6A0-4940-AC55-3625EC825001}">
      <dsp:nvSpPr>
        <dsp:cNvPr id="0" name=""/>
        <dsp:cNvSpPr/>
      </dsp:nvSpPr>
      <dsp:spPr>
        <a:xfrm>
          <a:off x="4088663" y="242750"/>
          <a:ext cx="2680038" cy="2680038"/>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869FCCB-F781-4959-BBB8-8C0A5808A487}">
      <dsp:nvSpPr>
        <dsp:cNvPr id="0" name=""/>
        <dsp:cNvSpPr/>
      </dsp:nvSpPr>
      <dsp:spPr>
        <a:xfrm>
          <a:off x="4720685" y="1823383"/>
          <a:ext cx="2973850" cy="268003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Durante los meses de </a:t>
          </a:r>
          <a:r>
            <a:rPr lang="es-ES" sz="1600" b="1" kern="1200" dirty="0"/>
            <a:t>marzo, junio y julio</a:t>
          </a:r>
          <a:r>
            <a:rPr lang="es-ES" sz="1600" kern="1200" dirty="0"/>
            <a:t> se enviaron a los correos de los asistentes a los cursos, </a:t>
          </a:r>
          <a:r>
            <a:rPr lang="es-ES" sz="1600" b="1" kern="1200" dirty="0"/>
            <a:t>archivos</a:t>
          </a:r>
          <a:r>
            <a:rPr lang="es-ES" sz="1600" kern="1200" dirty="0"/>
            <a:t> que debe llenarse con información presupuestal y contable del ente público correspondiente al ejercicio 2020, necesaria para realizar la programación del sistema en los equipos.</a:t>
          </a:r>
          <a:endParaRPr lang="es-MX" sz="1600" kern="1200" dirty="0"/>
        </a:p>
      </dsp:txBody>
      <dsp:txXfrm>
        <a:off x="4799181" y="1901879"/>
        <a:ext cx="2816858" cy="2523046"/>
      </dsp:txXfrm>
    </dsp:sp>
    <dsp:sp modelId="{96595711-6E99-459A-8A51-09E10DF89B8F}">
      <dsp:nvSpPr>
        <dsp:cNvPr id="0" name=""/>
        <dsp:cNvSpPr/>
      </dsp:nvSpPr>
      <dsp:spPr>
        <a:xfrm rot="21550330">
          <a:off x="7129429" y="1232286"/>
          <a:ext cx="542595" cy="64397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s-MX" sz="2600" kern="1200"/>
        </a:p>
      </dsp:txBody>
      <dsp:txXfrm>
        <a:off x="7129437" y="1362257"/>
        <a:ext cx="379817" cy="386385"/>
      </dsp:txXfrm>
    </dsp:sp>
    <dsp:sp modelId="{0FEFDAC0-DFB9-47B9-B440-F0BD433524E1}">
      <dsp:nvSpPr>
        <dsp:cNvPr id="0" name=""/>
        <dsp:cNvSpPr/>
      </dsp:nvSpPr>
      <dsp:spPr>
        <a:xfrm>
          <a:off x="7972558" y="186630"/>
          <a:ext cx="2680038" cy="2680038"/>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636AB1-F339-41C4-BA5D-25FF9DF80E87}">
      <dsp:nvSpPr>
        <dsp:cNvPr id="0" name=""/>
        <dsp:cNvSpPr/>
      </dsp:nvSpPr>
      <dsp:spPr>
        <a:xfrm>
          <a:off x="8663367" y="1837078"/>
          <a:ext cx="3281117" cy="2680038"/>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Durante el mes de </a:t>
          </a:r>
          <a:r>
            <a:rPr lang="es-ES" sz="1600" b="1" kern="1200" dirty="0"/>
            <a:t>agosto</a:t>
          </a:r>
          <a:r>
            <a:rPr lang="es-ES" sz="1600" kern="1200" dirty="0"/>
            <a:t> se entregó la primera remesa de </a:t>
          </a:r>
          <a:r>
            <a:rPr lang="es-ES" sz="1600" b="1" kern="1200" dirty="0"/>
            <a:t>31 equipos </a:t>
          </a:r>
          <a:r>
            <a:rPr lang="es-ES" sz="1600" kern="1200" dirty="0"/>
            <a:t>en 5 sesiones informativas en las cuales se repasaron los pasos para programar el sistema y el registro de operaciones, vistas en las primeras capacitaciones, así como se comentó la necesidad de realizar una actualización al sistema para comenzar a capturar.</a:t>
          </a:r>
          <a:endParaRPr lang="es-MX" sz="1600" kern="1200" dirty="0"/>
        </a:p>
      </dsp:txBody>
      <dsp:txXfrm>
        <a:off x="8741863" y="1915574"/>
        <a:ext cx="3124125" cy="252304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D8A1383-88C1-451A-9243-52F5688FCB69}"/>
              </a:ext>
            </a:extLst>
          </p:cNvPr>
          <p:cNvSpPr>
            <a:spLocks noGrp="1"/>
          </p:cNvSpPr>
          <p:nvPr>
            <p:ph type="hdr" sz="quarter"/>
          </p:nvPr>
        </p:nvSpPr>
        <p:spPr>
          <a:xfrm>
            <a:off x="0" y="0"/>
            <a:ext cx="3037840" cy="466435"/>
          </a:xfrm>
          <a:prstGeom prst="rect">
            <a:avLst/>
          </a:prstGeom>
        </p:spPr>
        <p:txBody>
          <a:bodyPr vert="horz" lIns="92830" tIns="46415" rIns="92830" bIns="46415" rtlCol="0"/>
          <a:lstStyle>
            <a:lvl1pPr algn="l">
              <a:defRPr sz="1200"/>
            </a:lvl1pPr>
          </a:lstStyle>
          <a:p>
            <a:endParaRPr lang="en-US"/>
          </a:p>
        </p:txBody>
      </p:sp>
      <p:sp>
        <p:nvSpPr>
          <p:cNvPr id="3" name="Marcador de fecha 2">
            <a:extLst>
              <a:ext uri="{FF2B5EF4-FFF2-40B4-BE49-F238E27FC236}">
                <a16:creationId xmlns:a16="http://schemas.microsoft.com/office/drawing/2014/main" id="{BE3ECEF5-BA37-4A03-8AF7-93F4A2389E50}"/>
              </a:ext>
            </a:extLst>
          </p:cNvPr>
          <p:cNvSpPr>
            <a:spLocks noGrp="1"/>
          </p:cNvSpPr>
          <p:nvPr>
            <p:ph type="dt" sz="quarter" idx="1"/>
          </p:nvPr>
        </p:nvSpPr>
        <p:spPr>
          <a:xfrm>
            <a:off x="3970938" y="0"/>
            <a:ext cx="3037840" cy="466435"/>
          </a:xfrm>
          <a:prstGeom prst="rect">
            <a:avLst/>
          </a:prstGeom>
        </p:spPr>
        <p:txBody>
          <a:bodyPr vert="horz" lIns="92830" tIns="46415" rIns="92830" bIns="46415" rtlCol="0"/>
          <a:lstStyle>
            <a:lvl1pPr algn="r">
              <a:defRPr sz="1200"/>
            </a:lvl1pPr>
          </a:lstStyle>
          <a:p>
            <a:fld id="{7E4BC213-3246-4B75-ADAB-B6FB76044507}" type="datetimeFigureOut">
              <a:rPr lang="en-US" smtClean="0"/>
              <a:pPr/>
              <a:t>12/3/2020</a:t>
            </a:fld>
            <a:endParaRPr lang="en-US"/>
          </a:p>
        </p:txBody>
      </p:sp>
      <p:sp>
        <p:nvSpPr>
          <p:cNvPr id="4" name="Marcador de pie de página 3">
            <a:extLst>
              <a:ext uri="{FF2B5EF4-FFF2-40B4-BE49-F238E27FC236}">
                <a16:creationId xmlns:a16="http://schemas.microsoft.com/office/drawing/2014/main" id="{5D3D02CF-E6D8-4533-8673-AE93F5D65613}"/>
              </a:ext>
            </a:extLst>
          </p:cNvPr>
          <p:cNvSpPr>
            <a:spLocks noGrp="1"/>
          </p:cNvSpPr>
          <p:nvPr>
            <p:ph type="ftr" sz="quarter" idx="2"/>
          </p:nvPr>
        </p:nvSpPr>
        <p:spPr>
          <a:xfrm>
            <a:off x="0" y="8829968"/>
            <a:ext cx="3037840" cy="466434"/>
          </a:xfrm>
          <a:prstGeom prst="rect">
            <a:avLst/>
          </a:prstGeom>
        </p:spPr>
        <p:txBody>
          <a:bodyPr vert="horz" lIns="92830" tIns="46415" rIns="92830" bIns="46415" rtlCol="0" anchor="b"/>
          <a:lstStyle>
            <a:lvl1pPr algn="l">
              <a:defRPr sz="1200"/>
            </a:lvl1pPr>
          </a:lstStyle>
          <a:p>
            <a:endParaRPr lang="en-US"/>
          </a:p>
        </p:txBody>
      </p:sp>
      <p:sp>
        <p:nvSpPr>
          <p:cNvPr id="5" name="Marcador de número de diapositiva 4">
            <a:extLst>
              <a:ext uri="{FF2B5EF4-FFF2-40B4-BE49-F238E27FC236}">
                <a16:creationId xmlns:a16="http://schemas.microsoft.com/office/drawing/2014/main" id="{964ADDAF-62C0-4E79-B254-C0448737AFFC}"/>
              </a:ext>
            </a:extLst>
          </p:cNvPr>
          <p:cNvSpPr>
            <a:spLocks noGrp="1"/>
          </p:cNvSpPr>
          <p:nvPr>
            <p:ph type="sldNum" sz="quarter" idx="3"/>
          </p:nvPr>
        </p:nvSpPr>
        <p:spPr>
          <a:xfrm>
            <a:off x="3970938" y="8829968"/>
            <a:ext cx="3037840" cy="466434"/>
          </a:xfrm>
          <a:prstGeom prst="rect">
            <a:avLst/>
          </a:prstGeom>
        </p:spPr>
        <p:txBody>
          <a:bodyPr vert="horz" lIns="92830" tIns="46415" rIns="92830" bIns="46415" rtlCol="0" anchor="b"/>
          <a:lstStyle>
            <a:lvl1pPr algn="r">
              <a:defRPr sz="1200"/>
            </a:lvl1pPr>
          </a:lstStyle>
          <a:p>
            <a:fld id="{821BF61F-DC34-4142-9FBD-4F4A2B13FE09}" type="slidenum">
              <a:rPr lang="en-US" smtClean="0"/>
              <a:pPr/>
              <a:t>‹Nº›</a:t>
            </a:fld>
            <a:endParaRPr lang="en-US"/>
          </a:p>
        </p:txBody>
      </p:sp>
    </p:spTree>
    <p:extLst>
      <p:ext uri="{BB962C8B-B14F-4D97-AF65-F5344CB8AC3E}">
        <p14:creationId xmlns:p14="http://schemas.microsoft.com/office/powerpoint/2010/main" val="4414304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7840" cy="466435"/>
          </a:xfrm>
          <a:prstGeom prst="rect">
            <a:avLst/>
          </a:prstGeom>
        </p:spPr>
        <p:txBody>
          <a:bodyPr vert="horz" lIns="92830" tIns="46415" rIns="92830" bIns="46415" rtlCol="0"/>
          <a:lstStyle>
            <a:lvl1pPr algn="l">
              <a:defRPr sz="1200"/>
            </a:lvl1pPr>
          </a:lstStyle>
          <a:p>
            <a:endParaRPr lang="en-US"/>
          </a:p>
        </p:txBody>
      </p:sp>
      <p:sp>
        <p:nvSpPr>
          <p:cNvPr id="3" name="Marcador de fecha 2"/>
          <p:cNvSpPr>
            <a:spLocks noGrp="1"/>
          </p:cNvSpPr>
          <p:nvPr>
            <p:ph type="dt" idx="1"/>
          </p:nvPr>
        </p:nvSpPr>
        <p:spPr>
          <a:xfrm>
            <a:off x="3970938" y="0"/>
            <a:ext cx="3037840" cy="466435"/>
          </a:xfrm>
          <a:prstGeom prst="rect">
            <a:avLst/>
          </a:prstGeom>
        </p:spPr>
        <p:txBody>
          <a:bodyPr vert="horz" lIns="92830" tIns="46415" rIns="92830" bIns="46415" rtlCol="0"/>
          <a:lstStyle>
            <a:lvl1pPr algn="r">
              <a:defRPr sz="1200"/>
            </a:lvl1pPr>
          </a:lstStyle>
          <a:p>
            <a:fld id="{1A16EACF-6CFB-4F8E-8B21-70A17E5F1C2E}" type="datetimeFigureOut">
              <a:rPr lang="en-US" smtClean="0"/>
              <a:pPr/>
              <a:t>12/3/2020</a:t>
            </a:fld>
            <a:endParaRPr lang="en-US"/>
          </a:p>
        </p:txBody>
      </p:sp>
      <p:sp>
        <p:nvSpPr>
          <p:cNvPr id="4" name="Marcador de imagen de diapositiva 3"/>
          <p:cNvSpPr>
            <a:spLocks noGrp="1" noRot="1" noChangeAspect="1"/>
          </p:cNvSpPr>
          <p:nvPr>
            <p:ph type="sldImg" idx="2"/>
          </p:nvPr>
        </p:nvSpPr>
        <p:spPr>
          <a:xfrm>
            <a:off x="715963" y="1162050"/>
            <a:ext cx="5578475" cy="3138488"/>
          </a:xfrm>
          <a:prstGeom prst="rect">
            <a:avLst/>
          </a:prstGeom>
          <a:noFill/>
          <a:ln w="12700">
            <a:solidFill>
              <a:prstClr val="black"/>
            </a:solidFill>
          </a:ln>
        </p:spPr>
        <p:txBody>
          <a:bodyPr vert="horz" lIns="92830" tIns="46415" rIns="92830" bIns="46415" rtlCol="0" anchor="ctr"/>
          <a:lstStyle/>
          <a:p>
            <a:endParaRPr lang="en-US"/>
          </a:p>
        </p:txBody>
      </p:sp>
      <p:sp>
        <p:nvSpPr>
          <p:cNvPr id="5" name="Marcador de notas 4"/>
          <p:cNvSpPr>
            <a:spLocks noGrp="1"/>
          </p:cNvSpPr>
          <p:nvPr>
            <p:ph type="body" sz="quarter" idx="3"/>
          </p:nvPr>
        </p:nvSpPr>
        <p:spPr>
          <a:xfrm>
            <a:off x="701040" y="4473893"/>
            <a:ext cx="5608320" cy="3660458"/>
          </a:xfrm>
          <a:prstGeom prst="rect">
            <a:avLst/>
          </a:prstGeom>
        </p:spPr>
        <p:txBody>
          <a:bodyPr vert="horz" lIns="92830" tIns="46415" rIns="92830" bIns="46415"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829968"/>
            <a:ext cx="3037840" cy="466434"/>
          </a:xfrm>
          <a:prstGeom prst="rect">
            <a:avLst/>
          </a:prstGeom>
        </p:spPr>
        <p:txBody>
          <a:bodyPr vert="horz" lIns="92830" tIns="46415" rIns="92830" bIns="46415"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970938" y="8829968"/>
            <a:ext cx="3037840" cy="466434"/>
          </a:xfrm>
          <a:prstGeom prst="rect">
            <a:avLst/>
          </a:prstGeom>
        </p:spPr>
        <p:txBody>
          <a:bodyPr vert="horz" lIns="92830" tIns="46415" rIns="92830" bIns="46415" rtlCol="0" anchor="b"/>
          <a:lstStyle>
            <a:lvl1pPr algn="r">
              <a:defRPr sz="1200"/>
            </a:lvl1pPr>
          </a:lstStyle>
          <a:p>
            <a:fld id="{93B64CAB-4196-4FC2-A478-61FED77124BD}" type="slidenum">
              <a:rPr lang="en-US" smtClean="0"/>
              <a:pPr/>
              <a:t>‹Nº›</a:t>
            </a:fld>
            <a:endParaRPr lang="en-US"/>
          </a:p>
        </p:txBody>
      </p:sp>
    </p:spTree>
    <p:extLst>
      <p:ext uri="{BB962C8B-B14F-4D97-AF65-F5344CB8AC3E}">
        <p14:creationId xmlns:p14="http://schemas.microsoft.com/office/powerpoint/2010/main" val="125322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1"/>
            <a:ext cx="10363200" cy="1470025"/>
          </a:xfrm>
        </p:spPr>
        <p:txBody>
          <a:bodyPr/>
          <a:lstStyle/>
          <a:p>
            <a:r>
              <a:rPr lang="es-ES"/>
              <a:t>Haga clic para modificar el estilo de título del patrón</a:t>
            </a:r>
            <a:endParaRPr lang="es-MX"/>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527517" indent="0" algn="ctr">
              <a:buNone/>
              <a:defRPr>
                <a:solidFill>
                  <a:schemeClr val="tx1">
                    <a:tint val="75000"/>
                  </a:schemeClr>
                </a:solidFill>
              </a:defRPr>
            </a:lvl2pPr>
            <a:lvl3pPr marL="1055035" indent="0" algn="ctr">
              <a:buNone/>
              <a:defRPr>
                <a:solidFill>
                  <a:schemeClr val="tx1">
                    <a:tint val="75000"/>
                  </a:schemeClr>
                </a:solidFill>
              </a:defRPr>
            </a:lvl3pPr>
            <a:lvl4pPr marL="1582552" indent="0" algn="ctr">
              <a:buNone/>
              <a:defRPr>
                <a:solidFill>
                  <a:schemeClr val="tx1">
                    <a:tint val="75000"/>
                  </a:schemeClr>
                </a:solidFill>
              </a:defRPr>
            </a:lvl4pPr>
            <a:lvl5pPr marL="2110069" indent="0" algn="ctr">
              <a:buNone/>
              <a:defRPr>
                <a:solidFill>
                  <a:schemeClr val="tx1">
                    <a:tint val="75000"/>
                  </a:schemeClr>
                </a:solidFill>
              </a:defRPr>
            </a:lvl5pPr>
            <a:lvl6pPr marL="2637587" indent="0" algn="ctr">
              <a:buNone/>
              <a:defRPr>
                <a:solidFill>
                  <a:schemeClr val="tx1">
                    <a:tint val="75000"/>
                  </a:schemeClr>
                </a:solidFill>
              </a:defRPr>
            </a:lvl6pPr>
            <a:lvl7pPr marL="3165104" indent="0" algn="ctr">
              <a:buNone/>
              <a:defRPr>
                <a:solidFill>
                  <a:schemeClr val="tx1">
                    <a:tint val="75000"/>
                  </a:schemeClr>
                </a:solidFill>
              </a:defRPr>
            </a:lvl7pPr>
            <a:lvl8pPr marL="3692622" indent="0" algn="ctr">
              <a:buNone/>
              <a:defRPr>
                <a:solidFill>
                  <a:schemeClr val="tx1">
                    <a:tint val="75000"/>
                  </a:schemeClr>
                </a:solidFill>
              </a:defRPr>
            </a:lvl8pPr>
            <a:lvl9pPr marL="4220139" indent="0" algn="ctr">
              <a:buNone/>
              <a:defRPr>
                <a:solidFill>
                  <a:schemeClr val="tx1">
                    <a:tint val="75000"/>
                  </a:schemeClr>
                </a:solidFill>
              </a:defRPr>
            </a:lvl9pPr>
          </a:lstStyle>
          <a:p>
            <a:r>
              <a:rPr lang="es-ES"/>
              <a:t>Haga clic para modificar el estilo de subtítulo del patrón</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pic>
        <p:nvPicPr>
          <p:cNvPr id="7" name="7 Imagen" descr="FONDO1.png">
            <a:extLst>
              <a:ext uri="{FF2B5EF4-FFF2-40B4-BE49-F238E27FC236}">
                <a16:creationId xmlns:a16="http://schemas.microsoft.com/office/drawing/2014/main" id="{3778778F-E8B6-4455-9F01-74CC53878C3B}"/>
              </a:ext>
            </a:extLst>
          </p:cNvPr>
          <p:cNvPicPr>
            <a:picLocks noChangeAspect="1"/>
          </p:cNvPicPr>
          <p:nvPr/>
        </p:nvPicPr>
        <p:blipFill>
          <a:blip r:embed="rId2"/>
          <a:stretch>
            <a:fillRect/>
          </a:stretch>
        </p:blipFill>
        <p:spPr>
          <a:xfrm>
            <a:off x="0" y="620688"/>
            <a:ext cx="12192000" cy="6858000"/>
          </a:xfrm>
          <a:prstGeom prst="rect">
            <a:avLst/>
          </a:prstGeom>
        </p:spPr>
      </p:pic>
    </p:spTree>
    <p:extLst>
      <p:ext uri="{BB962C8B-B14F-4D97-AF65-F5344CB8AC3E}">
        <p14:creationId xmlns:p14="http://schemas.microsoft.com/office/powerpoint/2010/main" val="2253551882"/>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lvl1pPr algn="l">
              <a:defRPr sz="4000"/>
            </a:lvl1pPr>
          </a:lstStyle>
          <a:p>
            <a:r>
              <a:rPr lang="es-ES" dirty="0"/>
              <a:t>Haga clic para modificar el estilo de título del patrón</a:t>
            </a:r>
            <a:endParaRPr lang="es-MX" dirty="0"/>
          </a:p>
        </p:txBody>
      </p:sp>
      <p:sp>
        <p:nvSpPr>
          <p:cNvPr id="3" name="2 Marcador de contenido"/>
          <p:cNvSpPr>
            <a:spLocks noGrp="1"/>
          </p:cNvSpPr>
          <p:nvPr>
            <p:ph idx="1"/>
          </p:nvPr>
        </p:nvSpPr>
        <p:spPr/>
        <p:txBody>
          <a:bodyPr>
            <a:normAutofit/>
          </a:bodyPr>
          <a:lstStyle>
            <a:lvl1pPr>
              <a:defRPr sz="2200"/>
            </a:lvl1pPr>
            <a:lvl2pPr>
              <a:defRPr sz="2000"/>
            </a:lvl2pPr>
            <a:lvl3pPr>
              <a:defRPr sz="1800"/>
            </a:lvl3pPr>
            <a:lvl4pPr>
              <a:defRPr sz="2000"/>
            </a:lvl4pPr>
            <a:lvl5pPr>
              <a:defRPr sz="2000"/>
            </a:lvl5pPr>
          </a:lstStyle>
          <a:p>
            <a:pPr lvl="0"/>
            <a:r>
              <a:rPr lang="es-ES" dirty="0"/>
              <a:t>Editar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MX" dirty="0"/>
          </a:p>
        </p:txBody>
      </p:sp>
      <p:sp>
        <p:nvSpPr>
          <p:cNvPr id="4" name="3 Marcador de fecha"/>
          <p:cNvSpPr>
            <a:spLocks noGrp="1"/>
          </p:cNvSpPr>
          <p:nvPr>
            <p:ph type="dt" sz="half" idx="10"/>
          </p:nvPr>
        </p:nvSpPr>
        <p:spPr>
          <a:xfrm>
            <a:off x="609599" y="6509043"/>
            <a:ext cx="1529543" cy="365125"/>
          </a:xfrm>
        </p:spPr>
        <p:txBody>
          <a:bodyPr/>
          <a:lstStyle>
            <a:lvl1pPr>
              <a:defRPr sz="1200">
                <a:solidFill>
                  <a:schemeClr val="bg1"/>
                </a:solidFill>
                <a:latin typeface="Source Sans Pro Light" panose="020B0403030403020204" pitchFamily="34" charset="0"/>
              </a:defRPr>
            </a:lvl1p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a:xfrm>
            <a:off x="4165600" y="6509043"/>
            <a:ext cx="3860800" cy="365125"/>
          </a:xfrm>
        </p:spPr>
        <p:txBody>
          <a:bodyPr/>
          <a:lstStyle>
            <a:lvl1pPr>
              <a:defRPr sz="1200">
                <a:solidFill>
                  <a:schemeClr val="bg1"/>
                </a:solidFill>
                <a:latin typeface="Source Sans Pro Light" panose="020B0403030403020204" pitchFamily="34" charset="0"/>
              </a:defRPr>
            </a:lvl1pPr>
          </a:lstStyle>
          <a:p>
            <a:endParaRPr lang="en-US" dirty="0"/>
          </a:p>
        </p:txBody>
      </p:sp>
      <p:sp>
        <p:nvSpPr>
          <p:cNvPr id="6" name="5 Marcador de número de diapositiva"/>
          <p:cNvSpPr>
            <a:spLocks noGrp="1"/>
          </p:cNvSpPr>
          <p:nvPr>
            <p:ph type="sldNum" sz="quarter" idx="12"/>
          </p:nvPr>
        </p:nvSpPr>
        <p:spPr>
          <a:xfrm>
            <a:off x="8892773" y="6577302"/>
            <a:ext cx="2844800" cy="228605"/>
          </a:xfrm>
        </p:spPr>
        <p:txBody>
          <a:bodyPr/>
          <a:lstStyle>
            <a:lvl1pPr>
              <a:defRPr sz="1200">
                <a:solidFill>
                  <a:schemeClr val="bg1"/>
                </a:solidFill>
                <a:latin typeface="Source Sans Pro Light" panose="020B0403030403020204" pitchFamily="34" charset="0"/>
              </a:defRPr>
            </a:lvl1pPr>
          </a:lstStyle>
          <a:p>
            <a:fld id="{79B3B322-5EC4-40F1-8C50-B781A917E343}" type="slidenum">
              <a:rPr lang="en-US" smtClean="0"/>
              <a:pPr/>
              <a:t>‹Nº›</a:t>
            </a:fld>
            <a:endParaRPr lang="en-US"/>
          </a:p>
        </p:txBody>
      </p:sp>
      <p:pic>
        <p:nvPicPr>
          <p:cNvPr id="7" name="5 Imagen" descr="LogoIsafSinFondo.png">
            <a:extLst>
              <a:ext uri="{FF2B5EF4-FFF2-40B4-BE49-F238E27FC236}">
                <a16:creationId xmlns:a16="http://schemas.microsoft.com/office/drawing/2014/main" id="{EE5D06CD-BD0F-435F-9A70-FBA4341ECD2D}"/>
              </a:ext>
            </a:extLst>
          </p:cNvPr>
          <p:cNvPicPr>
            <a:picLocks noChangeAspect="1"/>
          </p:cNvPicPr>
          <p:nvPr userDrawn="1"/>
        </p:nvPicPr>
        <p:blipFill>
          <a:blip r:embed="rId2" cstate="print"/>
          <a:stretch>
            <a:fillRect/>
          </a:stretch>
        </p:blipFill>
        <p:spPr>
          <a:xfrm>
            <a:off x="10619392" y="43782"/>
            <a:ext cx="1429269" cy="652419"/>
          </a:xfrm>
          <a:prstGeom prst="rect">
            <a:avLst/>
          </a:prstGeom>
        </p:spPr>
      </p:pic>
    </p:spTree>
    <p:extLst>
      <p:ext uri="{BB962C8B-B14F-4D97-AF65-F5344CB8AC3E}">
        <p14:creationId xmlns:p14="http://schemas.microsoft.com/office/powerpoint/2010/main" val="3765889807"/>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2"/>
            <a:ext cx="10363200" cy="1362074"/>
          </a:xfrm>
        </p:spPr>
        <p:txBody>
          <a:bodyPr anchor="t"/>
          <a:lstStyle>
            <a:lvl1pPr algn="l">
              <a:defRPr sz="4600" b="1" cap="all"/>
            </a:lvl1pPr>
          </a:lstStyle>
          <a:p>
            <a:r>
              <a:rPr lang="es-ES"/>
              <a:t>Haga clic para modificar el estilo de título del patrón</a:t>
            </a:r>
            <a:endParaRPr lang="es-MX"/>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300">
                <a:solidFill>
                  <a:schemeClr val="tx1">
                    <a:tint val="75000"/>
                  </a:schemeClr>
                </a:solidFill>
              </a:defRPr>
            </a:lvl1pPr>
            <a:lvl2pPr marL="527517" indent="0">
              <a:buNone/>
              <a:defRPr sz="2100">
                <a:solidFill>
                  <a:schemeClr val="tx1">
                    <a:tint val="75000"/>
                  </a:schemeClr>
                </a:solidFill>
              </a:defRPr>
            </a:lvl2pPr>
            <a:lvl3pPr marL="1055035" indent="0">
              <a:buNone/>
              <a:defRPr sz="1800">
                <a:solidFill>
                  <a:schemeClr val="tx1">
                    <a:tint val="75000"/>
                  </a:schemeClr>
                </a:solidFill>
              </a:defRPr>
            </a:lvl3pPr>
            <a:lvl4pPr marL="1582552" indent="0">
              <a:buNone/>
              <a:defRPr sz="1600">
                <a:solidFill>
                  <a:schemeClr val="tx1">
                    <a:tint val="75000"/>
                  </a:schemeClr>
                </a:solidFill>
              </a:defRPr>
            </a:lvl4pPr>
            <a:lvl5pPr marL="2110069" indent="0">
              <a:buNone/>
              <a:defRPr sz="1600">
                <a:solidFill>
                  <a:schemeClr val="tx1">
                    <a:tint val="75000"/>
                  </a:schemeClr>
                </a:solidFill>
              </a:defRPr>
            </a:lvl5pPr>
            <a:lvl6pPr marL="2637587" indent="0">
              <a:buNone/>
              <a:defRPr sz="1600">
                <a:solidFill>
                  <a:schemeClr val="tx1">
                    <a:tint val="75000"/>
                  </a:schemeClr>
                </a:solidFill>
              </a:defRPr>
            </a:lvl6pPr>
            <a:lvl7pPr marL="3165104" indent="0">
              <a:buNone/>
              <a:defRPr sz="1600">
                <a:solidFill>
                  <a:schemeClr val="tx1">
                    <a:tint val="75000"/>
                  </a:schemeClr>
                </a:solidFill>
              </a:defRPr>
            </a:lvl7pPr>
            <a:lvl8pPr marL="3692622" indent="0">
              <a:buNone/>
              <a:defRPr sz="1600">
                <a:solidFill>
                  <a:schemeClr val="tx1">
                    <a:tint val="75000"/>
                  </a:schemeClr>
                </a:solidFill>
              </a:defRPr>
            </a:lvl8pPr>
            <a:lvl9pPr marL="4220139" indent="0">
              <a:buNone/>
              <a:defRPr sz="1600">
                <a:solidFill>
                  <a:schemeClr val="tx1">
                    <a:tint val="75000"/>
                  </a:schemeClr>
                </a:solidFill>
              </a:defRPr>
            </a:lvl9pPr>
          </a:lstStyle>
          <a:p>
            <a:pPr lvl="0"/>
            <a:r>
              <a:rPr lang="es-ES"/>
              <a:t>Editar los estilos de texto del patrón</a:t>
            </a:r>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2946191067"/>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contenido"/>
          <p:cNvSpPr>
            <a:spLocks noGrp="1"/>
          </p:cNvSpPr>
          <p:nvPr>
            <p:ph sz="half" idx="1"/>
          </p:nvPr>
        </p:nvSpPr>
        <p:spPr>
          <a:xfrm>
            <a:off x="609601" y="1600205"/>
            <a:ext cx="5384800" cy="452596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contenido"/>
          <p:cNvSpPr>
            <a:spLocks noGrp="1"/>
          </p:cNvSpPr>
          <p:nvPr>
            <p:ph sz="half" idx="2"/>
          </p:nvPr>
        </p:nvSpPr>
        <p:spPr>
          <a:xfrm>
            <a:off x="6197600" y="1600205"/>
            <a:ext cx="5384800" cy="452596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4214431556"/>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MX"/>
          </a:p>
        </p:txBody>
      </p:sp>
      <p:sp>
        <p:nvSpPr>
          <p:cNvPr id="3" name="2 Marcador de texto"/>
          <p:cNvSpPr>
            <a:spLocks noGrp="1"/>
          </p:cNvSpPr>
          <p:nvPr>
            <p:ph type="body" idx="1"/>
          </p:nvPr>
        </p:nvSpPr>
        <p:spPr>
          <a:xfrm>
            <a:off x="609602" y="1535117"/>
            <a:ext cx="5386917" cy="639763"/>
          </a:xfrm>
        </p:spPr>
        <p:txBody>
          <a:bodyPr anchor="b"/>
          <a:lstStyle>
            <a:lvl1pPr marL="0" indent="0">
              <a:buNone/>
              <a:defRPr sz="2800" b="1"/>
            </a:lvl1pPr>
            <a:lvl2pPr marL="527517" indent="0">
              <a:buNone/>
              <a:defRPr sz="2300" b="1"/>
            </a:lvl2pPr>
            <a:lvl3pPr marL="1055035" indent="0">
              <a:buNone/>
              <a:defRPr sz="2100" b="1"/>
            </a:lvl3pPr>
            <a:lvl4pPr marL="1582552" indent="0">
              <a:buNone/>
              <a:defRPr sz="1800" b="1"/>
            </a:lvl4pPr>
            <a:lvl5pPr marL="2110069" indent="0">
              <a:buNone/>
              <a:defRPr sz="1800" b="1"/>
            </a:lvl5pPr>
            <a:lvl6pPr marL="2637587" indent="0">
              <a:buNone/>
              <a:defRPr sz="1800" b="1"/>
            </a:lvl6pPr>
            <a:lvl7pPr marL="3165104" indent="0">
              <a:buNone/>
              <a:defRPr sz="1800" b="1"/>
            </a:lvl7pPr>
            <a:lvl8pPr marL="3692622" indent="0">
              <a:buNone/>
              <a:defRPr sz="1800" b="1"/>
            </a:lvl8pPr>
            <a:lvl9pPr marL="4220139" indent="0">
              <a:buNone/>
              <a:defRPr sz="1800" b="1"/>
            </a:lvl9pPr>
          </a:lstStyle>
          <a:p>
            <a:pPr lvl="0"/>
            <a:r>
              <a:rPr lang="es-ES"/>
              <a:t>Editar los estilos de texto del patrón</a:t>
            </a:r>
          </a:p>
        </p:txBody>
      </p:sp>
      <p:sp>
        <p:nvSpPr>
          <p:cNvPr id="4" name="3 Marcador de contenido"/>
          <p:cNvSpPr>
            <a:spLocks noGrp="1"/>
          </p:cNvSpPr>
          <p:nvPr>
            <p:ph sz="half" idx="2"/>
          </p:nvPr>
        </p:nvSpPr>
        <p:spPr>
          <a:xfrm>
            <a:off x="609602" y="2174875"/>
            <a:ext cx="5386917" cy="395128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texto"/>
          <p:cNvSpPr>
            <a:spLocks noGrp="1"/>
          </p:cNvSpPr>
          <p:nvPr>
            <p:ph type="body" sz="quarter" idx="3"/>
          </p:nvPr>
        </p:nvSpPr>
        <p:spPr>
          <a:xfrm>
            <a:off x="6193372" y="1535117"/>
            <a:ext cx="5389033" cy="639763"/>
          </a:xfrm>
        </p:spPr>
        <p:txBody>
          <a:bodyPr anchor="b"/>
          <a:lstStyle>
            <a:lvl1pPr marL="0" indent="0">
              <a:buNone/>
              <a:defRPr sz="2800" b="1"/>
            </a:lvl1pPr>
            <a:lvl2pPr marL="527517" indent="0">
              <a:buNone/>
              <a:defRPr sz="2300" b="1"/>
            </a:lvl2pPr>
            <a:lvl3pPr marL="1055035" indent="0">
              <a:buNone/>
              <a:defRPr sz="2100" b="1"/>
            </a:lvl3pPr>
            <a:lvl4pPr marL="1582552" indent="0">
              <a:buNone/>
              <a:defRPr sz="1800" b="1"/>
            </a:lvl4pPr>
            <a:lvl5pPr marL="2110069" indent="0">
              <a:buNone/>
              <a:defRPr sz="1800" b="1"/>
            </a:lvl5pPr>
            <a:lvl6pPr marL="2637587" indent="0">
              <a:buNone/>
              <a:defRPr sz="1800" b="1"/>
            </a:lvl6pPr>
            <a:lvl7pPr marL="3165104" indent="0">
              <a:buNone/>
              <a:defRPr sz="1800" b="1"/>
            </a:lvl7pPr>
            <a:lvl8pPr marL="3692622" indent="0">
              <a:buNone/>
              <a:defRPr sz="1800" b="1"/>
            </a:lvl8pPr>
            <a:lvl9pPr marL="4220139" indent="0">
              <a:buNone/>
              <a:defRPr sz="1800" b="1"/>
            </a:lvl9pPr>
          </a:lstStyle>
          <a:p>
            <a:pPr lvl="0"/>
            <a:r>
              <a:rPr lang="es-ES"/>
              <a:t>Editar los estilos de texto del patrón</a:t>
            </a:r>
          </a:p>
        </p:txBody>
      </p:sp>
      <p:sp>
        <p:nvSpPr>
          <p:cNvPr id="6" name="5 Marcador de contenido"/>
          <p:cNvSpPr>
            <a:spLocks noGrp="1"/>
          </p:cNvSpPr>
          <p:nvPr>
            <p:ph sz="quarter" idx="4"/>
          </p:nvPr>
        </p:nvSpPr>
        <p:spPr>
          <a:xfrm>
            <a:off x="6193372" y="2174875"/>
            <a:ext cx="5389033" cy="395128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6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2065445723"/>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1594778052"/>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
        <p:nvSpPr>
          <p:cNvPr id="5" name="Rectángulo 4">
            <a:extLst>
              <a:ext uri="{FF2B5EF4-FFF2-40B4-BE49-F238E27FC236}">
                <a16:creationId xmlns:a16="http://schemas.microsoft.com/office/drawing/2014/main" id="{15E0A095-09CE-4929-8FE8-9803AD39945B}"/>
              </a:ext>
            </a:extLst>
          </p:cNvPr>
          <p:cNvSpPr/>
          <p:nvPr userDrawn="1"/>
        </p:nvSpPr>
        <p:spPr>
          <a:xfrm>
            <a:off x="0" y="1"/>
            <a:ext cx="12192000" cy="6924502"/>
          </a:xfrm>
          <a:prstGeom prst="rect">
            <a:avLst/>
          </a:prstGeom>
          <a:solidFill>
            <a:schemeClr val="bg1">
              <a:lumMod val="95000"/>
            </a:schemeClr>
          </a:solidFill>
          <a:ln>
            <a:noFill/>
          </a:ln>
          <a:effectLst>
            <a:innerShdw blurRad="571500" dist="558800" dir="13500000">
              <a:schemeClr val="bg2"/>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Tree>
    <p:extLst>
      <p:ext uri="{BB962C8B-B14F-4D97-AF65-F5344CB8AC3E}">
        <p14:creationId xmlns:p14="http://schemas.microsoft.com/office/powerpoint/2010/main" val="2278065736"/>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6" y="273053"/>
            <a:ext cx="4011084" cy="1162051"/>
          </a:xfrm>
        </p:spPr>
        <p:txBody>
          <a:bodyPr anchor="b"/>
          <a:lstStyle>
            <a:lvl1pPr algn="l">
              <a:defRPr sz="2300" b="1"/>
            </a:lvl1pPr>
          </a:lstStyle>
          <a:p>
            <a:r>
              <a:rPr lang="es-ES"/>
              <a:t>Haga clic para modificar el estilo de título del patrón</a:t>
            </a:r>
            <a:endParaRPr lang="es-MX"/>
          </a:p>
        </p:txBody>
      </p:sp>
      <p:sp>
        <p:nvSpPr>
          <p:cNvPr id="3" name="2 Marcador de contenido"/>
          <p:cNvSpPr>
            <a:spLocks noGrp="1"/>
          </p:cNvSpPr>
          <p:nvPr>
            <p:ph idx="1"/>
          </p:nvPr>
        </p:nvSpPr>
        <p:spPr>
          <a:xfrm>
            <a:off x="4766735" y="273056"/>
            <a:ext cx="6815667" cy="5853113"/>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texto"/>
          <p:cNvSpPr>
            <a:spLocks noGrp="1"/>
          </p:cNvSpPr>
          <p:nvPr>
            <p:ph type="body" sz="half" idx="2"/>
          </p:nvPr>
        </p:nvSpPr>
        <p:spPr>
          <a:xfrm>
            <a:off x="609606" y="1435103"/>
            <a:ext cx="4011084" cy="4691063"/>
          </a:xfrm>
        </p:spPr>
        <p:txBody>
          <a:bodyPr/>
          <a:lstStyle>
            <a:lvl1pPr marL="0" indent="0">
              <a:buNone/>
              <a:defRPr sz="1600"/>
            </a:lvl1pPr>
            <a:lvl2pPr marL="527517" indent="0">
              <a:buNone/>
              <a:defRPr sz="1400"/>
            </a:lvl2pPr>
            <a:lvl3pPr marL="1055035" indent="0">
              <a:buNone/>
              <a:defRPr sz="1200"/>
            </a:lvl3pPr>
            <a:lvl4pPr marL="1582552" indent="0">
              <a:buNone/>
              <a:defRPr sz="1000"/>
            </a:lvl4pPr>
            <a:lvl5pPr marL="2110069" indent="0">
              <a:buNone/>
              <a:defRPr sz="1000"/>
            </a:lvl5pPr>
            <a:lvl6pPr marL="2637587" indent="0">
              <a:buNone/>
              <a:defRPr sz="1000"/>
            </a:lvl6pPr>
            <a:lvl7pPr marL="3165104" indent="0">
              <a:buNone/>
              <a:defRPr sz="1000"/>
            </a:lvl7pPr>
            <a:lvl8pPr marL="3692622" indent="0">
              <a:buNone/>
              <a:defRPr sz="1000"/>
            </a:lvl8pPr>
            <a:lvl9pPr marL="4220139" indent="0">
              <a:buNone/>
              <a:defRPr sz="1000"/>
            </a:lvl9pPr>
          </a:lstStyle>
          <a:p>
            <a:pPr lvl="0"/>
            <a:r>
              <a:rPr lang="es-ES"/>
              <a:t>Editar los estilos de texto del patrón</a:t>
            </a:r>
          </a:p>
        </p:txBody>
      </p:sp>
      <p:sp>
        <p:nvSpPr>
          <p:cNvPr id="5" name="4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705315287"/>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300" b="1"/>
            </a:lvl1pPr>
          </a:lstStyle>
          <a:p>
            <a:r>
              <a:rPr lang="es-ES"/>
              <a:t>Haga clic para modificar el estilo de título del patrón</a:t>
            </a:r>
            <a:endParaRPr lang="es-MX"/>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700"/>
            </a:lvl1pPr>
            <a:lvl2pPr marL="527517" indent="0">
              <a:buNone/>
              <a:defRPr sz="3200"/>
            </a:lvl2pPr>
            <a:lvl3pPr marL="1055035" indent="0">
              <a:buNone/>
              <a:defRPr sz="2800"/>
            </a:lvl3pPr>
            <a:lvl4pPr marL="1582552" indent="0">
              <a:buNone/>
              <a:defRPr sz="2300"/>
            </a:lvl4pPr>
            <a:lvl5pPr marL="2110069" indent="0">
              <a:buNone/>
              <a:defRPr sz="2300"/>
            </a:lvl5pPr>
            <a:lvl6pPr marL="2637587" indent="0">
              <a:buNone/>
              <a:defRPr sz="2300"/>
            </a:lvl6pPr>
            <a:lvl7pPr marL="3165104" indent="0">
              <a:buNone/>
              <a:defRPr sz="2300"/>
            </a:lvl7pPr>
            <a:lvl8pPr marL="3692622" indent="0">
              <a:buNone/>
              <a:defRPr sz="2300"/>
            </a:lvl8pPr>
            <a:lvl9pPr marL="4220139" indent="0">
              <a:buNone/>
              <a:defRPr sz="2300"/>
            </a:lvl9pPr>
          </a:lstStyle>
          <a:p>
            <a:r>
              <a:rPr lang="es-ES"/>
              <a:t>Haga clic en el icono para agregar una imagen</a:t>
            </a:r>
            <a:endParaRPr lang="es-MX"/>
          </a:p>
        </p:txBody>
      </p:sp>
      <p:sp>
        <p:nvSpPr>
          <p:cNvPr id="4" name="3 Marcador de texto"/>
          <p:cNvSpPr>
            <a:spLocks noGrp="1"/>
          </p:cNvSpPr>
          <p:nvPr>
            <p:ph type="body" sz="half" idx="2"/>
          </p:nvPr>
        </p:nvSpPr>
        <p:spPr>
          <a:xfrm>
            <a:off x="2389717" y="5367343"/>
            <a:ext cx="7315200" cy="804863"/>
          </a:xfrm>
        </p:spPr>
        <p:txBody>
          <a:bodyPr/>
          <a:lstStyle>
            <a:lvl1pPr marL="0" indent="0">
              <a:buNone/>
              <a:defRPr sz="1600"/>
            </a:lvl1pPr>
            <a:lvl2pPr marL="527517" indent="0">
              <a:buNone/>
              <a:defRPr sz="1400"/>
            </a:lvl2pPr>
            <a:lvl3pPr marL="1055035" indent="0">
              <a:buNone/>
              <a:defRPr sz="1200"/>
            </a:lvl3pPr>
            <a:lvl4pPr marL="1582552" indent="0">
              <a:buNone/>
              <a:defRPr sz="1000"/>
            </a:lvl4pPr>
            <a:lvl5pPr marL="2110069" indent="0">
              <a:buNone/>
              <a:defRPr sz="1000"/>
            </a:lvl5pPr>
            <a:lvl6pPr marL="2637587" indent="0">
              <a:buNone/>
              <a:defRPr sz="1000"/>
            </a:lvl6pPr>
            <a:lvl7pPr marL="3165104" indent="0">
              <a:buNone/>
              <a:defRPr sz="1000"/>
            </a:lvl7pPr>
            <a:lvl8pPr marL="3692622" indent="0">
              <a:buNone/>
              <a:defRPr sz="1000"/>
            </a:lvl8pPr>
            <a:lvl9pPr marL="4220139" indent="0">
              <a:buNone/>
              <a:defRPr sz="1000"/>
            </a:lvl9pPr>
          </a:lstStyle>
          <a:p>
            <a:pPr lvl="0"/>
            <a:r>
              <a:rPr lang="es-ES"/>
              <a:t>Editar los estilos de texto del patrón</a:t>
            </a:r>
          </a:p>
        </p:txBody>
      </p:sp>
      <p:sp>
        <p:nvSpPr>
          <p:cNvPr id="5" name="4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1812583358"/>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394342176"/>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4"/>
            <a:ext cx="2743200" cy="5851525"/>
          </a:xfrm>
        </p:spPr>
        <p:txBody>
          <a:bodyPr vert="eaVert"/>
          <a:lstStyle/>
          <a:p>
            <a:r>
              <a:rPr lang="es-ES"/>
              <a:t>Haga clic para modificar el estilo de título del patrón</a:t>
            </a:r>
            <a:endParaRPr lang="es-MX"/>
          </a:p>
        </p:txBody>
      </p:sp>
      <p:sp>
        <p:nvSpPr>
          <p:cNvPr id="3" name="2 Marcador de texto vertical"/>
          <p:cNvSpPr>
            <a:spLocks noGrp="1"/>
          </p:cNvSpPr>
          <p:nvPr>
            <p:ph type="body" orient="vert" idx="1"/>
          </p:nvPr>
        </p:nvSpPr>
        <p:spPr>
          <a:xfrm>
            <a:off x="609600" y="274644"/>
            <a:ext cx="8026400" cy="5851525"/>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341745955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29000" r="-29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105503" tIns="52752" rIns="105503" bIns="52752" rtlCol="0" anchor="ctr">
            <a:noAutofit/>
          </a:bodyPr>
          <a:lstStyle/>
          <a:p>
            <a:r>
              <a:rPr lang="es-ES"/>
              <a:t>Haga clic para modificar el estilo de título del patrón</a:t>
            </a:r>
            <a:endParaRPr lang="es-MX"/>
          </a:p>
        </p:txBody>
      </p:sp>
      <p:sp>
        <p:nvSpPr>
          <p:cNvPr id="3" name="2 Marcador de texto"/>
          <p:cNvSpPr>
            <a:spLocks noGrp="1"/>
          </p:cNvSpPr>
          <p:nvPr>
            <p:ph type="body" idx="1"/>
          </p:nvPr>
        </p:nvSpPr>
        <p:spPr>
          <a:xfrm>
            <a:off x="609600" y="1600205"/>
            <a:ext cx="10972800" cy="4525963"/>
          </a:xfrm>
          <a:prstGeom prst="rect">
            <a:avLst/>
          </a:prstGeom>
        </p:spPr>
        <p:txBody>
          <a:bodyPr vert="horz" lIns="105503" tIns="52752" rIns="105503" bIns="52752"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2"/>
          </p:nvPr>
        </p:nvSpPr>
        <p:spPr>
          <a:xfrm>
            <a:off x="609600" y="6356356"/>
            <a:ext cx="2844800" cy="365125"/>
          </a:xfrm>
          <a:prstGeom prst="rect">
            <a:avLst/>
          </a:prstGeom>
        </p:spPr>
        <p:txBody>
          <a:bodyPr vert="horz" lIns="105503" tIns="52752" rIns="105503" bIns="52752" rtlCol="0" anchor="ctr"/>
          <a:lstStyle>
            <a:lvl1pPr algn="l">
              <a:defRPr sz="1400">
                <a:solidFill>
                  <a:schemeClr val="tx1">
                    <a:tint val="75000"/>
                  </a:schemeClr>
                </a:solidFill>
              </a:defRPr>
            </a:lvl1p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3"/>
          </p:nvPr>
        </p:nvSpPr>
        <p:spPr>
          <a:xfrm>
            <a:off x="4165601" y="6356356"/>
            <a:ext cx="3860800" cy="365125"/>
          </a:xfrm>
          <a:prstGeom prst="rect">
            <a:avLst/>
          </a:prstGeom>
        </p:spPr>
        <p:txBody>
          <a:bodyPr vert="horz" lIns="105503" tIns="52752" rIns="105503" bIns="52752" rtlCol="0" anchor="ctr"/>
          <a:lstStyle>
            <a:lvl1pPr algn="ctr">
              <a:defRPr sz="14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8737601" y="6356356"/>
            <a:ext cx="2844800" cy="365125"/>
          </a:xfrm>
          <a:prstGeom prst="rect">
            <a:avLst/>
          </a:prstGeom>
        </p:spPr>
        <p:txBody>
          <a:bodyPr vert="horz" lIns="105503" tIns="52752" rIns="105503" bIns="52752" rtlCol="0" anchor="ctr"/>
          <a:lstStyle>
            <a:lvl1pPr algn="r">
              <a:defRPr sz="1400">
                <a:solidFill>
                  <a:schemeClr val="tx1">
                    <a:tint val="75000"/>
                  </a:schemeClr>
                </a:solidFill>
              </a:defRPr>
            </a:lvl1pPr>
          </a:lstStyle>
          <a:p>
            <a:fld id="{79B3B322-5EC4-40F1-8C50-B781A917E343}" type="slidenum">
              <a:rPr lang="en-US" smtClean="0"/>
              <a:pPr/>
              <a:t>‹Nº›</a:t>
            </a:fld>
            <a:endParaRPr lang="en-US"/>
          </a:p>
        </p:txBody>
      </p:sp>
      <p:pic>
        <p:nvPicPr>
          <p:cNvPr id="7" name="4 Imagen" descr="FONDOg2.png">
            <a:extLst>
              <a:ext uri="{FF2B5EF4-FFF2-40B4-BE49-F238E27FC236}">
                <a16:creationId xmlns:a16="http://schemas.microsoft.com/office/drawing/2014/main" id="{831BAD82-F7E6-4A9E-A31B-5188FEE1DFAD}"/>
              </a:ext>
            </a:extLst>
          </p:cNvPr>
          <p:cNvPicPr>
            <a:picLocks noChangeAspect="1"/>
          </p:cNvPicPr>
          <p:nvPr/>
        </p:nvPicPr>
        <p:blipFill>
          <a:blip r:embed="rId14"/>
          <a:stretch>
            <a:fillRect/>
          </a:stretch>
        </p:blipFill>
        <p:spPr>
          <a:xfrm>
            <a:off x="0" y="6245992"/>
            <a:ext cx="12192000" cy="950976"/>
          </a:xfrm>
          <a:prstGeom prst="rect">
            <a:avLst/>
          </a:prstGeom>
        </p:spPr>
      </p:pic>
    </p:spTree>
    <p:extLst>
      <p:ext uri="{BB962C8B-B14F-4D97-AF65-F5344CB8AC3E}">
        <p14:creationId xmlns:p14="http://schemas.microsoft.com/office/powerpoint/2010/main" val="29379146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txStyles>
    <p:titleStyle>
      <a:lvl1pPr algn="ctr" defTabSz="1055035" rtl="0" eaLnBrk="1" latinLnBrk="0" hangingPunct="1">
        <a:spcBef>
          <a:spcPct val="0"/>
        </a:spcBef>
        <a:buNone/>
        <a:defRPr sz="4400" kern="1200">
          <a:solidFill>
            <a:schemeClr val="tx1"/>
          </a:solidFill>
          <a:latin typeface="+mj-lt"/>
          <a:ea typeface="+mj-ea"/>
          <a:cs typeface="+mj-cs"/>
        </a:defRPr>
      </a:lvl1pPr>
    </p:titleStyle>
    <p:bodyStyle>
      <a:lvl1pPr marL="395638" indent="-395638" algn="l" defTabSz="1055035"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57216" indent="-329698" algn="l" defTabSz="1055035"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318793" indent="-263759" algn="l" defTabSz="1055035"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46311"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373828"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901345"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28863"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56380"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83898"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es-MX"/>
      </a:defPPr>
      <a:lvl1pPr marL="0" algn="l" defTabSz="1055035" rtl="0" eaLnBrk="1" latinLnBrk="0" hangingPunct="1">
        <a:defRPr sz="2100" kern="1200">
          <a:solidFill>
            <a:schemeClr val="tx1"/>
          </a:solidFill>
          <a:latin typeface="+mn-lt"/>
          <a:ea typeface="+mn-ea"/>
          <a:cs typeface="+mn-cs"/>
        </a:defRPr>
      </a:lvl1pPr>
      <a:lvl2pPr marL="527517" algn="l" defTabSz="1055035" rtl="0" eaLnBrk="1" latinLnBrk="0" hangingPunct="1">
        <a:defRPr sz="2100" kern="1200">
          <a:solidFill>
            <a:schemeClr val="tx1"/>
          </a:solidFill>
          <a:latin typeface="+mn-lt"/>
          <a:ea typeface="+mn-ea"/>
          <a:cs typeface="+mn-cs"/>
        </a:defRPr>
      </a:lvl2pPr>
      <a:lvl3pPr marL="1055035" algn="l" defTabSz="1055035" rtl="0" eaLnBrk="1" latinLnBrk="0" hangingPunct="1">
        <a:defRPr sz="2100" kern="1200">
          <a:solidFill>
            <a:schemeClr val="tx1"/>
          </a:solidFill>
          <a:latin typeface="+mn-lt"/>
          <a:ea typeface="+mn-ea"/>
          <a:cs typeface="+mn-cs"/>
        </a:defRPr>
      </a:lvl3pPr>
      <a:lvl4pPr marL="1582552" algn="l" defTabSz="1055035" rtl="0" eaLnBrk="1" latinLnBrk="0" hangingPunct="1">
        <a:defRPr sz="2100" kern="1200">
          <a:solidFill>
            <a:schemeClr val="tx1"/>
          </a:solidFill>
          <a:latin typeface="+mn-lt"/>
          <a:ea typeface="+mn-ea"/>
          <a:cs typeface="+mn-cs"/>
        </a:defRPr>
      </a:lvl4pPr>
      <a:lvl5pPr marL="2110069" algn="l" defTabSz="1055035" rtl="0" eaLnBrk="1" latinLnBrk="0" hangingPunct="1">
        <a:defRPr sz="2100" kern="1200">
          <a:solidFill>
            <a:schemeClr val="tx1"/>
          </a:solidFill>
          <a:latin typeface="+mn-lt"/>
          <a:ea typeface="+mn-ea"/>
          <a:cs typeface="+mn-cs"/>
        </a:defRPr>
      </a:lvl5pPr>
      <a:lvl6pPr marL="2637587" algn="l" defTabSz="1055035" rtl="0" eaLnBrk="1" latinLnBrk="0" hangingPunct="1">
        <a:defRPr sz="2100" kern="1200">
          <a:solidFill>
            <a:schemeClr val="tx1"/>
          </a:solidFill>
          <a:latin typeface="+mn-lt"/>
          <a:ea typeface="+mn-ea"/>
          <a:cs typeface="+mn-cs"/>
        </a:defRPr>
      </a:lvl6pPr>
      <a:lvl7pPr marL="3165104" algn="l" defTabSz="1055035" rtl="0" eaLnBrk="1" latinLnBrk="0" hangingPunct="1">
        <a:defRPr sz="2100" kern="1200">
          <a:solidFill>
            <a:schemeClr val="tx1"/>
          </a:solidFill>
          <a:latin typeface="+mn-lt"/>
          <a:ea typeface="+mn-ea"/>
          <a:cs typeface="+mn-cs"/>
        </a:defRPr>
      </a:lvl7pPr>
      <a:lvl8pPr marL="3692622" algn="l" defTabSz="1055035" rtl="0" eaLnBrk="1" latinLnBrk="0" hangingPunct="1">
        <a:defRPr sz="2100" kern="1200">
          <a:solidFill>
            <a:schemeClr val="tx1"/>
          </a:solidFill>
          <a:latin typeface="+mn-lt"/>
          <a:ea typeface="+mn-ea"/>
          <a:cs typeface="+mn-cs"/>
        </a:defRPr>
      </a:lvl8pPr>
      <a:lvl9pPr marL="4220139" algn="l" defTabSz="1055035"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F1AEAA-B284-4A65-A49E-76990368AE53}"/>
              </a:ext>
            </a:extLst>
          </p:cNvPr>
          <p:cNvSpPr>
            <a:spLocks noGrp="1"/>
          </p:cNvSpPr>
          <p:nvPr>
            <p:ph type="ctrTitle"/>
          </p:nvPr>
        </p:nvSpPr>
        <p:spPr>
          <a:xfrm>
            <a:off x="2209800" y="3429000"/>
            <a:ext cx="7772400" cy="2466544"/>
          </a:xfrm>
        </p:spPr>
        <p:txBody>
          <a:bodyPr>
            <a:normAutofit/>
          </a:bodyPr>
          <a:lstStyle/>
          <a:p>
            <a:br>
              <a:rPr lang="es-ES" sz="3600" dirty="0"/>
            </a:br>
            <a:r>
              <a:rPr lang="es-MX" sz="3600" dirty="0"/>
              <a:t>Implementación del Sistema SAACG.NET</a:t>
            </a:r>
            <a:endParaRPr lang="es-ES" dirty="0"/>
          </a:p>
        </p:txBody>
      </p:sp>
      <p:sp>
        <p:nvSpPr>
          <p:cNvPr id="3" name="Subtítulo 2">
            <a:extLst>
              <a:ext uri="{FF2B5EF4-FFF2-40B4-BE49-F238E27FC236}">
                <a16:creationId xmlns:a16="http://schemas.microsoft.com/office/drawing/2014/main" id="{CA3712CB-2698-4FB7-9E49-BCA73B80A45C}"/>
              </a:ext>
            </a:extLst>
          </p:cNvPr>
          <p:cNvSpPr>
            <a:spLocks noGrp="1"/>
          </p:cNvSpPr>
          <p:nvPr>
            <p:ph type="subTitle" idx="1"/>
          </p:nvPr>
        </p:nvSpPr>
        <p:spPr>
          <a:xfrm>
            <a:off x="2121350" y="2313144"/>
            <a:ext cx="8140716" cy="866379"/>
          </a:xfrm>
        </p:spPr>
        <p:txBody>
          <a:bodyPr>
            <a:normAutofit fontScale="92500" lnSpcReduction="20000"/>
          </a:bodyPr>
          <a:lstStyle/>
          <a:p>
            <a:r>
              <a:rPr lang="es-ES" sz="3200" b="1" dirty="0">
                <a:solidFill>
                  <a:schemeClr val="accent2"/>
                </a:solidFill>
                <a:latin typeface="Open Sans" pitchFamily="34" charset="0"/>
                <a:ea typeface="Open Sans" pitchFamily="34" charset="0"/>
                <a:cs typeface="Open Sans" pitchFamily="34" charset="0"/>
              </a:rPr>
              <a:t>Auditoria Adjunta de Fiscalización a Municipios</a:t>
            </a:r>
            <a:r>
              <a:rPr lang="es-MX" sz="3200" b="1" dirty="0">
                <a:solidFill>
                  <a:schemeClr val="accent2"/>
                </a:solidFill>
                <a:latin typeface="Open Sans" pitchFamily="34" charset="0"/>
                <a:ea typeface="Open Sans" pitchFamily="34" charset="0"/>
                <a:cs typeface="Open Sans" pitchFamily="34" charset="0"/>
              </a:rPr>
              <a:t>.</a:t>
            </a:r>
          </a:p>
        </p:txBody>
      </p:sp>
      <p:pic>
        <p:nvPicPr>
          <p:cNvPr id="4" name="Imagen 3">
            <a:extLst>
              <a:ext uri="{FF2B5EF4-FFF2-40B4-BE49-F238E27FC236}">
                <a16:creationId xmlns:a16="http://schemas.microsoft.com/office/drawing/2014/main" id="{C0456251-B0C7-4F35-A5BE-F49A6C9D0739}"/>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4158143" y="1"/>
            <a:ext cx="3791824" cy="2930045"/>
          </a:xfrm>
          <a:prstGeom prst="rect">
            <a:avLst/>
          </a:prstGeom>
        </p:spPr>
      </p:pic>
      <p:cxnSp>
        <p:nvCxnSpPr>
          <p:cNvPr id="8" name="Conector recto 7">
            <a:extLst>
              <a:ext uri="{FF2B5EF4-FFF2-40B4-BE49-F238E27FC236}">
                <a16:creationId xmlns:a16="http://schemas.microsoft.com/office/drawing/2014/main" id="{CB9184F6-E016-43C4-80EB-2ED6CC21CF95}"/>
              </a:ext>
            </a:extLst>
          </p:cNvPr>
          <p:cNvCxnSpPr>
            <a:cxnSpLocks/>
          </p:cNvCxnSpPr>
          <p:nvPr/>
        </p:nvCxnSpPr>
        <p:spPr>
          <a:xfrm>
            <a:off x="2445739" y="4910217"/>
            <a:ext cx="730052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117653"/>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823F689-AE83-46BC-BF13-4E5B88ABA919}"/>
              </a:ext>
            </a:extLst>
          </p:cNvPr>
          <p:cNvSpPr txBox="1"/>
          <p:nvPr/>
        </p:nvSpPr>
        <p:spPr>
          <a:xfrm>
            <a:off x="1091051" y="1880549"/>
            <a:ext cx="10009897" cy="1446550"/>
          </a:xfrm>
          <a:prstGeom prst="rect">
            <a:avLst/>
          </a:prstGeom>
          <a:noFill/>
        </p:spPr>
        <p:txBody>
          <a:bodyPr wrap="square" rtlCol="0">
            <a:spAutoFit/>
          </a:bodyPr>
          <a:lstStyle/>
          <a:p>
            <a:pPr algn="just"/>
            <a:r>
              <a:rPr lang="es-ES" sz="2200" dirty="0">
                <a:effectLst/>
                <a:latin typeface="Calibri" panose="020F0502020204030204" pitchFamily="34" charset="0"/>
                <a:ea typeface="Calibri" panose="020F0502020204030204" pitchFamily="34" charset="0"/>
                <a:cs typeface="Times New Roman" panose="02020603050405020304" pitchFamily="18" charset="0"/>
              </a:rPr>
              <a:t>Tomando en cuenta la recurrencia existente de observaciones sobre incumplimientos de la Ley General de Contabilidad Gubernamental, se analizó que la mayoría de estas tienen como origen que no se cuenta con un </a:t>
            </a:r>
            <a:r>
              <a:rPr lang="es-ES" sz="2200" b="1" dirty="0">
                <a:solidFill>
                  <a:schemeClr val="accent5"/>
                </a:solidFill>
                <a:effectLst/>
                <a:latin typeface="Calibri" panose="020F0502020204030204" pitchFamily="34" charset="0"/>
                <a:ea typeface="Calibri" panose="020F0502020204030204" pitchFamily="34" charset="0"/>
                <a:cs typeface="Times New Roman" panose="02020603050405020304" pitchFamily="18" charset="0"/>
              </a:rPr>
              <a:t>Sistema de Contabilidad Gubernamental </a:t>
            </a:r>
            <a:r>
              <a:rPr lang="es-ES" sz="2200" dirty="0">
                <a:effectLst/>
                <a:latin typeface="Calibri" panose="020F0502020204030204" pitchFamily="34" charset="0"/>
                <a:ea typeface="Calibri" panose="020F0502020204030204" pitchFamily="34" charset="0"/>
                <a:cs typeface="Times New Roman" panose="02020603050405020304" pitchFamily="18" charset="0"/>
              </a:rPr>
              <a:t>para el registro de sus operaciones.</a:t>
            </a:r>
            <a:endParaRPr lang="es-MX" sz="2200" dirty="0"/>
          </a:p>
        </p:txBody>
      </p:sp>
      <p:sp>
        <p:nvSpPr>
          <p:cNvPr id="5" name="CuadroTexto 4">
            <a:extLst>
              <a:ext uri="{FF2B5EF4-FFF2-40B4-BE49-F238E27FC236}">
                <a16:creationId xmlns:a16="http://schemas.microsoft.com/office/drawing/2014/main" id="{49093C9C-7F54-484C-9875-034A2A760702}"/>
              </a:ext>
            </a:extLst>
          </p:cNvPr>
          <p:cNvSpPr txBox="1"/>
          <p:nvPr/>
        </p:nvSpPr>
        <p:spPr>
          <a:xfrm>
            <a:off x="1067833" y="647130"/>
            <a:ext cx="3624087" cy="646331"/>
          </a:xfrm>
          <a:prstGeom prst="rect">
            <a:avLst/>
          </a:prstGeom>
          <a:noFill/>
        </p:spPr>
        <p:txBody>
          <a:bodyPr wrap="square" rtlCol="0">
            <a:spAutoFit/>
          </a:bodyPr>
          <a:lstStyle/>
          <a:p>
            <a:r>
              <a:rPr lang="es-ES" sz="3600" b="1" dirty="0">
                <a:solidFill>
                  <a:schemeClr val="accent5"/>
                </a:solidFill>
              </a:rPr>
              <a:t>ANTECEDENTES</a:t>
            </a:r>
            <a:endParaRPr lang="es-MX" sz="3600" b="1" dirty="0">
              <a:solidFill>
                <a:schemeClr val="accent5"/>
              </a:solidFill>
            </a:endParaRPr>
          </a:p>
        </p:txBody>
      </p:sp>
      <p:sp>
        <p:nvSpPr>
          <p:cNvPr id="6" name="CuadroTexto 5">
            <a:extLst>
              <a:ext uri="{FF2B5EF4-FFF2-40B4-BE49-F238E27FC236}">
                <a16:creationId xmlns:a16="http://schemas.microsoft.com/office/drawing/2014/main" id="{5F19EF49-F0AE-41CC-9A8C-EF08C09E104C}"/>
              </a:ext>
            </a:extLst>
          </p:cNvPr>
          <p:cNvSpPr txBox="1"/>
          <p:nvPr/>
        </p:nvSpPr>
        <p:spPr>
          <a:xfrm>
            <a:off x="1067832" y="3914188"/>
            <a:ext cx="10009897" cy="1525418"/>
          </a:xfrm>
          <a:prstGeom prst="rect">
            <a:avLst/>
          </a:prstGeom>
          <a:noFill/>
        </p:spPr>
        <p:txBody>
          <a:bodyPr wrap="square" rtlCol="0">
            <a:spAutoFit/>
          </a:bodyPr>
          <a:lstStyle/>
          <a:p>
            <a:pPr algn="just">
              <a:lnSpc>
                <a:spcPct val="107000"/>
              </a:lnSpc>
              <a:spcAft>
                <a:spcPts val="800"/>
              </a:spcAft>
            </a:pPr>
            <a:r>
              <a:rPr lang="es-ES" sz="2200" dirty="0">
                <a:effectLst/>
                <a:latin typeface="Calibri" panose="020F0502020204030204" pitchFamily="34" charset="0"/>
                <a:ea typeface="Calibri" panose="020F0502020204030204" pitchFamily="34" charset="0"/>
                <a:cs typeface="Times New Roman" panose="02020603050405020304" pitchFamily="18" charset="0"/>
              </a:rPr>
              <a:t>En ese sentido, el 3 de marzo se formalizó un convenio entre el ISAF, Congreso del Estado, INDETEC y 61 municipios con el objeto de implementar el sistema de contabilidad </a:t>
            </a:r>
            <a:r>
              <a:rPr lang="es-ES" sz="2200" b="1" dirty="0">
                <a:solidFill>
                  <a:schemeClr val="accent5"/>
                </a:solidFill>
                <a:effectLst/>
                <a:latin typeface="Calibri" panose="020F0502020204030204" pitchFamily="34" charset="0"/>
                <a:ea typeface="Calibri" panose="020F0502020204030204" pitchFamily="34" charset="0"/>
                <a:cs typeface="Times New Roman" panose="02020603050405020304" pitchFamily="18" charset="0"/>
              </a:rPr>
              <a:t>SAACG.NET</a:t>
            </a:r>
            <a:r>
              <a:rPr lang="es-ES" sz="2200" dirty="0">
                <a:effectLst/>
                <a:latin typeface="Calibri" panose="020F0502020204030204" pitchFamily="34" charset="0"/>
                <a:ea typeface="Calibri" panose="020F0502020204030204" pitchFamily="34" charset="0"/>
                <a:cs typeface="Times New Roman" panose="02020603050405020304" pitchFamily="18" charset="0"/>
              </a:rPr>
              <a:t>, contemplando dotar a </a:t>
            </a:r>
            <a:r>
              <a:rPr lang="es-ES" sz="2200" b="1" dirty="0">
                <a:solidFill>
                  <a:schemeClr val="accent5"/>
                </a:solidFill>
                <a:effectLst/>
                <a:latin typeface="Calibri" panose="020F0502020204030204" pitchFamily="34" charset="0"/>
                <a:ea typeface="Calibri" panose="020F0502020204030204" pitchFamily="34" charset="0"/>
                <a:cs typeface="Times New Roman" panose="02020603050405020304" pitchFamily="18" charset="0"/>
              </a:rPr>
              <a:t>84</a:t>
            </a:r>
            <a:r>
              <a:rPr lang="es-ES" sz="2200" dirty="0">
                <a:effectLst/>
                <a:latin typeface="Calibri" panose="020F0502020204030204" pitchFamily="34" charset="0"/>
                <a:ea typeface="Calibri" panose="020F0502020204030204" pitchFamily="34" charset="0"/>
                <a:cs typeface="Times New Roman" panose="02020603050405020304" pitchFamily="18" charset="0"/>
              </a:rPr>
              <a:t> entes públicos de </a:t>
            </a:r>
            <a:r>
              <a:rPr lang="es-ES" sz="2200" b="1" dirty="0">
                <a:solidFill>
                  <a:schemeClr val="accent5"/>
                </a:solidFill>
                <a:effectLst/>
                <a:latin typeface="Calibri" panose="020F0502020204030204" pitchFamily="34" charset="0"/>
                <a:ea typeface="Calibri" panose="020F0502020204030204" pitchFamily="34" charset="0"/>
                <a:cs typeface="Times New Roman" panose="02020603050405020304" pitchFamily="18" charset="0"/>
              </a:rPr>
              <a:t>equipo de cómputo, software y capacitación</a:t>
            </a:r>
            <a:r>
              <a:rPr lang="es-ES" sz="2200" dirty="0">
                <a:effectLst/>
                <a:latin typeface="Calibri" panose="020F0502020204030204" pitchFamily="34" charset="0"/>
                <a:ea typeface="Calibri" panose="020F0502020204030204" pitchFamily="34" charset="0"/>
                <a:cs typeface="Times New Roman" panose="02020603050405020304" pitchFamily="18" charset="0"/>
              </a:rPr>
              <a:t>.</a:t>
            </a:r>
            <a:endParaRPr lang="es-MX"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9599278"/>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1009776" y="443508"/>
            <a:ext cx="3624087" cy="646331"/>
          </a:xfrm>
          <a:prstGeom prst="rect">
            <a:avLst/>
          </a:prstGeom>
          <a:noFill/>
        </p:spPr>
        <p:txBody>
          <a:bodyPr wrap="square" rtlCol="0">
            <a:spAutoFit/>
          </a:bodyPr>
          <a:lstStyle/>
          <a:p>
            <a:r>
              <a:rPr lang="es-ES" sz="3600" b="1" dirty="0">
                <a:solidFill>
                  <a:schemeClr val="accent5"/>
                </a:solidFill>
              </a:rPr>
              <a:t>ACCIONES</a:t>
            </a:r>
            <a:endParaRPr lang="es-MX" sz="3600" b="1" dirty="0">
              <a:solidFill>
                <a:schemeClr val="accent5"/>
              </a:solidFill>
            </a:endParaRPr>
          </a:p>
        </p:txBody>
      </p:sp>
      <p:graphicFrame>
        <p:nvGraphicFramePr>
          <p:cNvPr id="3" name="Diagrama 2">
            <a:extLst>
              <a:ext uri="{FF2B5EF4-FFF2-40B4-BE49-F238E27FC236}">
                <a16:creationId xmlns:a16="http://schemas.microsoft.com/office/drawing/2014/main" id="{D2ECFBD2-C66A-48EA-809E-99F6382DFD0A}"/>
              </a:ext>
            </a:extLst>
          </p:cNvPr>
          <p:cNvGraphicFramePr/>
          <p:nvPr>
            <p:extLst>
              <p:ext uri="{D42A27DB-BD31-4B8C-83A1-F6EECF244321}">
                <p14:modId xmlns:p14="http://schemas.microsoft.com/office/powerpoint/2010/main" val="2759479842"/>
              </p:ext>
            </p:extLst>
          </p:nvPr>
        </p:nvGraphicFramePr>
        <p:xfrm>
          <a:off x="0" y="1089839"/>
          <a:ext cx="12041945" cy="4746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3419405"/>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995262" y="426348"/>
            <a:ext cx="4903907" cy="523220"/>
          </a:xfrm>
          <a:prstGeom prst="rect">
            <a:avLst/>
          </a:prstGeom>
          <a:noFill/>
        </p:spPr>
        <p:txBody>
          <a:bodyPr wrap="none" rtlCol="0">
            <a:spAutoFit/>
          </a:bodyPr>
          <a:lstStyle/>
          <a:p>
            <a:r>
              <a:rPr lang="es-ES" sz="2800" b="1" dirty="0">
                <a:solidFill>
                  <a:schemeClr val="accent5"/>
                </a:solidFill>
              </a:rPr>
              <a:t>AVANCE DE IMPLEMENTACIÓN</a:t>
            </a:r>
            <a:endParaRPr lang="es-MX" sz="2800" b="1" dirty="0">
              <a:solidFill>
                <a:schemeClr val="accent5"/>
              </a:solidFill>
            </a:endParaRPr>
          </a:p>
        </p:txBody>
      </p:sp>
      <p:graphicFrame>
        <p:nvGraphicFramePr>
          <p:cNvPr id="3" name="Tabla 2">
            <a:extLst>
              <a:ext uri="{FF2B5EF4-FFF2-40B4-BE49-F238E27FC236}">
                <a16:creationId xmlns:a16="http://schemas.microsoft.com/office/drawing/2014/main" id="{5C78A439-967C-4FF8-B289-B0C05584C5D7}"/>
              </a:ext>
            </a:extLst>
          </p:cNvPr>
          <p:cNvGraphicFramePr>
            <a:graphicFrameLocks noGrp="1"/>
          </p:cNvGraphicFramePr>
          <p:nvPr>
            <p:extLst>
              <p:ext uri="{D42A27DB-BD31-4B8C-83A1-F6EECF244321}">
                <p14:modId xmlns:p14="http://schemas.microsoft.com/office/powerpoint/2010/main" val="1064725091"/>
              </p:ext>
            </p:extLst>
          </p:nvPr>
        </p:nvGraphicFramePr>
        <p:xfrm>
          <a:off x="1088717" y="1362429"/>
          <a:ext cx="9959926" cy="4367307"/>
        </p:xfrm>
        <a:graphic>
          <a:graphicData uri="http://schemas.openxmlformats.org/drawingml/2006/table">
            <a:tbl>
              <a:tblPr firstRow="1" firstCol="1" bandRow="1">
                <a:tableStyleId>{00A15C55-8517-42AA-B614-E9B94910E393}</a:tableStyleId>
              </a:tblPr>
              <a:tblGrid>
                <a:gridCol w="2882827">
                  <a:extLst>
                    <a:ext uri="{9D8B030D-6E8A-4147-A177-3AD203B41FA5}">
                      <a16:colId xmlns:a16="http://schemas.microsoft.com/office/drawing/2014/main" val="2536155849"/>
                    </a:ext>
                  </a:extLst>
                </a:gridCol>
                <a:gridCol w="1258283">
                  <a:extLst>
                    <a:ext uri="{9D8B030D-6E8A-4147-A177-3AD203B41FA5}">
                      <a16:colId xmlns:a16="http://schemas.microsoft.com/office/drawing/2014/main" val="4055311583"/>
                    </a:ext>
                  </a:extLst>
                </a:gridCol>
                <a:gridCol w="1630450">
                  <a:extLst>
                    <a:ext uri="{9D8B030D-6E8A-4147-A177-3AD203B41FA5}">
                      <a16:colId xmlns:a16="http://schemas.microsoft.com/office/drawing/2014/main" val="1978444501"/>
                    </a:ext>
                  </a:extLst>
                </a:gridCol>
                <a:gridCol w="1400059">
                  <a:extLst>
                    <a:ext uri="{9D8B030D-6E8A-4147-A177-3AD203B41FA5}">
                      <a16:colId xmlns:a16="http://schemas.microsoft.com/office/drawing/2014/main" val="2707641375"/>
                    </a:ext>
                  </a:extLst>
                </a:gridCol>
                <a:gridCol w="1465042">
                  <a:extLst>
                    <a:ext uri="{9D8B030D-6E8A-4147-A177-3AD203B41FA5}">
                      <a16:colId xmlns:a16="http://schemas.microsoft.com/office/drawing/2014/main" val="1308655206"/>
                    </a:ext>
                  </a:extLst>
                </a:gridCol>
                <a:gridCol w="1323265">
                  <a:extLst>
                    <a:ext uri="{9D8B030D-6E8A-4147-A177-3AD203B41FA5}">
                      <a16:colId xmlns:a16="http://schemas.microsoft.com/office/drawing/2014/main" val="288685639"/>
                    </a:ext>
                  </a:extLst>
                </a:gridCol>
              </a:tblGrid>
              <a:tr h="503496">
                <a:tc>
                  <a:txBody>
                    <a:bodyPr/>
                    <a:lstStyle/>
                    <a:p>
                      <a:pPr algn="ctr" fontAlgn="ctr"/>
                      <a:r>
                        <a:rPr lang="es-MX" sz="1600" u="none" strike="noStrike">
                          <a:effectLst/>
                        </a:rPr>
                        <a:t>Ente Público</a:t>
                      </a:r>
                      <a:endParaRPr lang="es-MX" sz="16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u="none" strike="noStrike">
                          <a:effectLst/>
                        </a:rPr>
                        <a:t>Equipo entregado</a:t>
                      </a:r>
                      <a:endParaRPr lang="es-MX" sz="16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u="none" strike="noStrike">
                          <a:effectLst/>
                        </a:rPr>
                        <a:t>Archivos de Programación</a:t>
                      </a:r>
                      <a:endParaRPr lang="es-MX" sz="16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u="none" strike="noStrike">
                          <a:effectLst/>
                        </a:rPr>
                        <a:t>Sistema Actualizado</a:t>
                      </a:r>
                      <a:endParaRPr lang="es-MX" sz="16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u="none" strike="noStrike">
                          <a:effectLst/>
                        </a:rPr>
                        <a:t>Sistema Programado</a:t>
                      </a:r>
                      <a:endParaRPr lang="es-MX" sz="16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u="none" strike="noStrike">
                          <a:effectLst/>
                        </a:rPr>
                        <a:t>Captura</a:t>
                      </a:r>
                      <a:endParaRPr lang="es-MX" sz="1600" b="1"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30137062"/>
                  </a:ext>
                </a:extLst>
              </a:tr>
              <a:tr h="238646">
                <a:tc>
                  <a:txBody>
                    <a:bodyPr/>
                    <a:lstStyle/>
                    <a:p>
                      <a:pPr algn="just" fontAlgn="ctr"/>
                      <a:r>
                        <a:rPr lang="es-MX" sz="1600" u="none" strike="noStrike">
                          <a:effectLst/>
                        </a:rPr>
                        <a:t>Arizpe</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2947885797"/>
                  </a:ext>
                </a:extLst>
              </a:tr>
              <a:tr h="257889">
                <a:tc>
                  <a:txBody>
                    <a:bodyPr/>
                    <a:lstStyle/>
                    <a:p>
                      <a:pPr algn="just" fontAlgn="ctr"/>
                      <a:r>
                        <a:rPr lang="es-MX" sz="1600" u="none" strike="noStrike">
                          <a:effectLst/>
                        </a:rPr>
                        <a:t>Bacerac</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1541363029"/>
                  </a:ext>
                </a:extLst>
              </a:tr>
              <a:tr h="257889">
                <a:tc>
                  <a:txBody>
                    <a:bodyPr/>
                    <a:lstStyle/>
                    <a:p>
                      <a:pPr algn="just" fontAlgn="ctr"/>
                      <a:r>
                        <a:rPr lang="es-MX" sz="1600" u="none" strike="noStrike">
                          <a:effectLst/>
                        </a:rPr>
                        <a:t>Banámichi</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2419990443"/>
                  </a:ext>
                </a:extLst>
              </a:tr>
              <a:tr h="257889">
                <a:tc>
                  <a:txBody>
                    <a:bodyPr/>
                    <a:lstStyle/>
                    <a:p>
                      <a:pPr algn="just" fontAlgn="ctr"/>
                      <a:r>
                        <a:rPr lang="es-MX" sz="1600" u="none" strike="noStrike">
                          <a:effectLst/>
                        </a:rPr>
                        <a:t>Cucurpe</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3992248939"/>
                  </a:ext>
                </a:extLst>
              </a:tr>
              <a:tr h="257889">
                <a:tc>
                  <a:txBody>
                    <a:bodyPr/>
                    <a:lstStyle/>
                    <a:p>
                      <a:pPr algn="just" fontAlgn="ctr"/>
                      <a:r>
                        <a:rPr lang="es-MX" sz="1600" u="none" strike="noStrike">
                          <a:effectLst/>
                        </a:rPr>
                        <a:t>Huépac</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2549390783"/>
                  </a:ext>
                </a:extLst>
              </a:tr>
              <a:tr h="257889">
                <a:tc>
                  <a:txBody>
                    <a:bodyPr/>
                    <a:lstStyle/>
                    <a:p>
                      <a:pPr algn="just" fontAlgn="ctr"/>
                      <a:r>
                        <a:rPr lang="es-MX" sz="1600" u="none" strike="noStrike">
                          <a:effectLst/>
                        </a:rPr>
                        <a:t>San Felipe de Jesús</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475130239"/>
                  </a:ext>
                </a:extLst>
              </a:tr>
              <a:tr h="257889">
                <a:tc>
                  <a:txBody>
                    <a:bodyPr/>
                    <a:lstStyle/>
                    <a:p>
                      <a:pPr algn="just" fontAlgn="ctr"/>
                      <a:r>
                        <a:rPr lang="es-MX" sz="1600" u="none" strike="noStrike">
                          <a:effectLst/>
                        </a:rPr>
                        <a:t>San Miguel de Horcasitas</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4287521236"/>
                  </a:ext>
                </a:extLst>
              </a:tr>
              <a:tr h="257889">
                <a:tc>
                  <a:txBody>
                    <a:bodyPr/>
                    <a:lstStyle/>
                    <a:p>
                      <a:pPr algn="just" fontAlgn="ctr"/>
                      <a:r>
                        <a:rPr lang="es-MX" sz="1600" u="none" strike="noStrike">
                          <a:effectLst/>
                        </a:rPr>
                        <a:t>Villa Pesqueira</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2103438301"/>
                  </a:ext>
                </a:extLst>
              </a:tr>
              <a:tr h="257889">
                <a:tc>
                  <a:txBody>
                    <a:bodyPr/>
                    <a:lstStyle/>
                    <a:p>
                      <a:pPr algn="just" fontAlgn="ctr"/>
                      <a:r>
                        <a:rPr lang="es-MX" sz="1600" u="none" strike="noStrike" dirty="0">
                          <a:effectLst/>
                        </a:rPr>
                        <a:t>Santa Ana</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151273644"/>
                  </a:ext>
                </a:extLst>
              </a:tr>
              <a:tr h="257889">
                <a:tc>
                  <a:txBody>
                    <a:bodyPr/>
                    <a:lstStyle/>
                    <a:p>
                      <a:pPr algn="just" fontAlgn="ctr"/>
                      <a:r>
                        <a:rPr lang="es-MX" sz="1600" u="none" strike="noStrike" dirty="0">
                          <a:effectLst/>
                        </a:rPr>
                        <a:t>DIF Santa Ana</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2063813792"/>
                  </a:ext>
                </a:extLst>
              </a:tr>
              <a:tr h="257889">
                <a:tc>
                  <a:txBody>
                    <a:bodyPr/>
                    <a:lstStyle/>
                    <a:p>
                      <a:pPr algn="just" fontAlgn="ctr"/>
                      <a:r>
                        <a:rPr lang="es-MX" sz="1600" u="none" strike="noStrike" dirty="0">
                          <a:effectLst/>
                        </a:rPr>
                        <a:t>OOMAPAS Santa Ana</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2807189862"/>
                  </a:ext>
                </a:extLst>
              </a:tr>
              <a:tr h="257889">
                <a:tc>
                  <a:txBody>
                    <a:bodyPr/>
                    <a:lstStyle/>
                    <a:p>
                      <a:pPr algn="just" fontAlgn="ctr"/>
                      <a:r>
                        <a:rPr lang="es-MX" sz="1600" u="none" strike="noStrike" dirty="0">
                          <a:effectLst/>
                        </a:rPr>
                        <a:t>Álamos</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rPr>
                        <a:t>En Proceso</a:t>
                      </a:r>
                      <a:endParaRPr lang="es-MX"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31525304"/>
                  </a:ext>
                </a:extLst>
              </a:tr>
              <a:tr h="257889">
                <a:tc>
                  <a:txBody>
                    <a:bodyPr/>
                    <a:lstStyle/>
                    <a:p>
                      <a:pPr algn="just" fontAlgn="ctr"/>
                      <a:r>
                        <a:rPr lang="es-MX" sz="1600" u="none" strike="noStrike">
                          <a:effectLst/>
                        </a:rPr>
                        <a:t>OOMAPAS Álamos</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rPr>
                        <a:t>En Proceso</a:t>
                      </a:r>
                      <a:endParaRPr lang="es-MX"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508765812"/>
                  </a:ext>
                </a:extLst>
              </a:tr>
              <a:tr h="257889">
                <a:tc>
                  <a:txBody>
                    <a:bodyPr/>
                    <a:lstStyle/>
                    <a:p>
                      <a:pPr algn="just" fontAlgn="ctr"/>
                      <a:r>
                        <a:rPr lang="es-MX" sz="1600" u="none" strike="noStrike">
                          <a:effectLst/>
                        </a:rPr>
                        <a:t>Bavispe</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rPr>
                        <a:t>En Proceso</a:t>
                      </a:r>
                      <a:endParaRPr lang="es-MX"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795949492"/>
                  </a:ext>
                </a:extLst>
              </a:tr>
              <a:tr h="257889">
                <a:tc>
                  <a:txBody>
                    <a:bodyPr/>
                    <a:lstStyle/>
                    <a:p>
                      <a:pPr algn="just" fontAlgn="ctr"/>
                      <a:r>
                        <a:rPr lang="es-MX" sz="1600" u="none" strike="noStrike" dirty="0">
                          <a:effectLst/>
                        </a:rPr>
                        <a:t>Huachinera</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tc>
                  <a:txBody>
                    <a:bodyPr/>
                    <a:lstStyle/>
                    <a:p>
                      <a:pPr algn="ctr" fontAlgn="ctr"/>
                      <a:r>
                        <a:rPr lang="es-MX" sz="1600" b="1" u="none" strike="noStrike" dirty="0">
                          <a:effectLst/>
                        </a:rPr>
                        <a:t>En Proceso</a:t>
                      </a:r>
                      <a:endParaRPr lang="es-MX"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004196415"/>
                  </a:ext>
                </a:extLst>
              </a:tr>
            </a:tbl>
          </a:graphicData>
        </a:graphic>
      </p:graphicFrame>
      <p:sp>
        <p:nvSpPr>
          <p:cNvPr id="6" name="Abrir llave 5">
            <a:extLst>
              <a:ext uri="{FF2B5EF4-FFF2-40B4-BE49-F238E27FC236}">
                <a16:creationId xmlns:a16="http://schemas.microsoft.com/office/drawing/2014/main" id="{6B196D5F-4F90-4B54-AA42-A4B55117D5E6}"/>
              </a:ext>
            </a:extLst>
          </p:cNvPr>
          <p:cNvSpPr/>
          <p:nvPr/>
        </p:nvSpPr>
        <p:spPr>
          <a:xfrm>
            <a:off x="769257" y="3947886"/>
            <a:ext cx="226005" cy="725714"/>
          </a:xfrm>
          <a:prstGeom prst="leftBrace">
            <a:avLst/>
          </a:prstGeom>
          <a:ln w="28575"/>
        </p:spPr>
        <p:style>
          <a:lnRef idx="1">
            <a:schemeClr val="accent5"/>
          </a:lnRef>
          <a:fillRef idx="0">
            <a:schemeClr val="accent5"/>
          </a:fillRef>
          <a:effectRef idx="0">
            <a:schemeClr val="accent5"/>
          </a:effectRef>
          <a:fontRef idx="minor">
            <a:schemeClr val="tx1"/>
          </a:fontRef>
        </p:style>
        <p:txBody>
          <a:bodyPr rtlCol="0" anchor="ctr"/>
          <a:lstStyle/>
          <a:p>
            <a:pPr algn="ctr"/>
            <a:endParaRPr lang="es-MX"/>
          </a:p>
        </p:txBody>
      </p:sp>
      <p:sp>
        <p:nvSpPr>
          <p:cNvPr id="7" name="CuadroTexto 6">
            <a:extLst>
              <a:ext uri="{FF2B5EF4-FFF2-40B4-BE49-F238E27FC236}">
                <a16:creationId xmlns:a16="http://schemas.microsoft.com/office/drawing/2014/main" id="{E964AFB4-B0D0-40AB-880D-B323DC8D3814}"/>
              </a:ext>
            </a:extLst>
          </p:cNvPr>
          <p:cNvSpPr txBox="1"/>
          <p:nvPr/>
        </p:nvSpPr>
        <p:spPr>
          <a:xfrm>
            <a:off x="404316" y="4102994"/>
            <a:ext cx="425116" cy="415498"/>
          </a:xfrm>
          <a:prstGeom prst="rect">
            <a:avLst/>
          </a:prstGeom>
          <a:noFill/>
        </p:spPr>
        <p:txBody>
          <a:bodyPr wrap="none" rtlCol="0">
            <a:spAutoFit/>
          </a:bodyPr>
          <a:lstStyle/>
          <a:p>
            <a:r>
              <a:rPr lang="es-MX" dirty="0">
                <a:solidFill>
                  <a:schemeClr val="accent5"/>
                </a:solidFill>
                <a:sym typeface="Wingdings 2" panose="05020102010507070707" pitchFamily="18" charset="2"/>
              </a:rPr>
              <a:t></a:t>
            </a:r>
            <a:endParaRPr lang="es-MX" dirty="0">
              <a:solidFill>
                <a:schemeClr val="accent5"/>
              </a:solidFill>
            </a:endParaRPr>
          </a:p>
        </p:txBody>
      </p:sp>
      <p:sp>
        <p:nvSpPr>
          <p:cNvPr id="8" name="CuadroTexto 7">
            <a:extLst>
              <a:ext uri="{FF2B5EF4-FFF2-40B4-BE49-F238E27FC236}">
                <a16:creationId xmlns:a16="http://schemas.microsoft.com/office/drawing/2014/main" id="{A8D4F65F-DC0E-4AD0-9ACE-4F85330709B2}"/>
              </a:ext>
            </a:extLst>
          </p:cNvPr>
          <p:cNvSpPr txBox="1"/>
          <p:nvPr/>
        </p:nvSpPr>
        <p:spPr>
          <a:xfrm>
            <a:off x="9044444" y="5934848"/>
            <a:ext cx="2651688" cy="415498"/>
          </a:xfrm>
          <a:prstGeom prst="rect">
            <a:avLst/>
          </a:prstGeom>
          <a:noFill/>
        </p:spPr>
        <p:txBody>
          <a:bodyPr wrap="none" rtlCol="0">
            <a:spAutoFit/>
          </a:bodyPr>
          <a:lstStyle/>
          <a:p>
            <a:r>
              <a:rPr lang="es-MX" dirty="0">
                <a:solidFill>
                  <a:schemeClr val="accent5"/>
                </a:solidFill>
                <a:sym typeface="Wingdings 2" panose="05020102010507070707" pitchFamily="18" charset="2"/>
              </a:rPr>
              <a:t> </a:t>
            </a:r>
            <a:r>
              <a:rPr lang="es-MX" sz="1800" dirty="0">
                <a:sym typeface="Wingdings 2" panose="05020102010507070707" pitchFamily="18" charset="2"/>
              </a:rPr>
              <a:t>No ha recibido equipo </a:t>
            </a:r>
            <a:endParaRPr lang="es-MX" dirty="0"/>
          </a:p>
        </p:txBody>
      </p:sp>
    </p:spTree>
    <p:extLst>
      <p:ext uri="{BB962C8B-B14F-4D97-AF65-F5344CB8AC3E}">
        <p14:creationId xmlns:p14="http://schemas.microsoft.com/office/powerpoint/2010/main" val="468444512"/>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1024291" y="243910"/>
            <a:ext cx="4903907" cy="523220"/>
          </a:xfrm>
          <a:prstGeom prst="rect">
            <a:avLst/>
          </a:prstGeom>
          <a:noFill/>
        </p:spPr>
        <p:txBody>
          <a:bodyPr wrap="none" rtlCol="0">
            <a:spAutoFit/>
          </a:bodyPr>
          <a:lstStyle/>
          <a:p>
            <a:r>
              <a:rPr lang="es-ES" sz="2800" b="1" dirty="0">
                <a:solidFill>
                  <a:schemeClr val="accent5"/>
                </a:solidFill>
              </a:rPr>
              <a:t>AVANCE DE IMPLEMENTACIÓN</a:t>
            </a:r>
            <a:endParaRPr lang="es-MX" sz="2800" b="1" dirty="0">
              <a:solidFill>
                <a:schemeClr val="accent5"/>
              </a:solidFill>
            </a:endParaRPr>
          </a:p>
        </p:txBody>
      </p:sp>
      <p:graphicFrame>
        <p:nvGraphicFramePr>
          <p:cNvPr id="4" name="Tabla 3">
            <a:extLst>
              <a:ext uri="{FF2B5EF4-FFF2-40B4-BE49-F238E27FC236}">
                <a16:creationId xmlns:a16="http://schemas.microsoft.com/office/drawing/2014/main" id="{0100C6FB-2223-45DF-9151-ECFAC2158BA2}"/>
              </a:ext>
            </a:extLst>
          </p:cNvPr>
          <p:cNvGraphicFramePr>
            <a:graphicFrameLocks noGrp="1"/>
          </p:cNvGraphicFramePr>
          <p:nvPr>
            <p:extLst>
              <p:ext uri="{D42A27DB-BD31-4B8C-83A1-F6EECF244321}">
                <p14:modId xmlns:p14="http://schemas.microsoft.com/office/powerpoint/2010/main" val="3696966512"/>
              </p:ext>
            </p:extLst>
          </p:nvPr>
        </p:nvGraphicFramePr>
        <p:xfrm>
          <a:off x="1804807" y="970330"/>
          <a:ext cx="8830910" cy="5240540"/>
        </p:xfrm>
        <a:graphic>
          <a:graphicData uri="http://schemas.openxmlformats.org/drawingml/2006/table">
            <a:tbl>
              <a:tblPr firstRow="1" firstCol="1">
                <a:tableStyleId>{00A15C55-8517-42AA-B614-E9B94910E393}</a:tableStyleId>
              </a:tblPr>
              <a:tblGrid>
                <a:gridCol w="2401081">
                  <a:extLst>
                    <a:ext uri="{9D8B030D-6E8A-4147-A177-3AD203B41FA5}">
                      <a16:colId xmlns:a16="http://schemas.microsoft.com/office/drawing/2014/main" val="2069590137"/>
                    </a:ext>
                  </a:extLst>
                </a:gridCol>
                <a:gridCol w="1509486">
                  <a:extLst>
                    <a:ext uri="{9D8B030D-6E8A-4147-A177-3AD203B41FA5}">
                      <a16:colId xmlns:a16="http://schemas.microsoft.com/office/drawing/2014/main" val="1088175194"/>
                    </a:ext>
                  </a:extLst>
                </a:gridCol>
                <a:gridCol w="1756229">
                  <a:extLst>
                    <a:ext uri="{9D8B030D-6E8A-4147-A177-3AD203B41FA5}">
                      <a16:colId xmlns:a16="http://schemas.microsoft.com/office/drawing/2014/main" val="4217790670"/>
                    </a:ext>
                  </a:extLst>
                </a:gridCol>
                <a:gridCol w="1465942">
                  <a:extLst>
                    <a:ext uri="{9D8B030D-6E8A-4147-A177-3AD203B41FA5}">
                      <a16:colId xmlns:a16="http://schemas.microsoft.com/office/drawing/2014/main" val="3417607105"/>
                    </a:ext>
                  </a:extLst>
                </a:gridCol>
                <a:gridCol w="1698172">
                  <a:extLst>
                    <a:ext uri="{9D8B030D-6E8A-4147-A177-3AD203B41FA5}">
                      <a16:colId xmlns:a16="http://schemas.microsoft.com/office/drawing/2014/main" val="875167242"/>
                    </a:ext>
                  </a:extLst>
                </a:gridCol>
              </a:tblGrid>
              <a:tr h="491357">
                <a:tc>
                  <a:txBody>
                    <a:bodyPr/>
                    <a:lstStyle/>
                    <a:p>
                      <a:pPr algn="ctr" fontAlgn="ctr"/>
                      <a:r>
                        <a:rPr lang="es-MX" sz="1600" u="none" strike="noStrike" dirty="0">
                          <a:effectLst/>
                        </a:rPr>
                        <a:t>Ente Público</a:t>
                      </a:r>
                      <a:endParaRPr lang="es-MX" sz="1600" b="1" i="0" u="none" strike="noStrike" dirty="0">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u="none" strike="noStrike">
                          <a:effectLst/>
                        </a:rPr>
                        <a:t>Equipo entregado</a:t>
                      </a:r>
                      <a:endParaRPr lang="es-MX" sz="1600" b="1"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u="none" strike="noStrike">
                          <a:effectLst/>
                        </a:rPr>
                        <a:t>Archivos de Programación</a:t>
                      </a:r>
                      <a:endParaRPr lang="es-MX" sz="1600" b="1"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u="none" strike="noStrike">
                          <a:effectLst/>
                        </a:rPr>
                        <a:t>Sistema Actualizado</a:t>
                      </a:r>
                      <a:endParaRPr lang="es-MX" sz="1600" b="1"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u="none" strike="noStrike">
                          <a:effectLst/>
                        </a:rPr>
                        <a:t>Sistema Programado</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3613362298"/>
                  </a:ext>
                </a:extLst>
              </a:tr>
              <a:tr h="248662">
                <a:tc>
                  <a:txBody>
                    <a:bodyPr/>
                    <a:lstStyle/>
                    <a:p>
                      <a:pPr algn="just" fontAlgn="ctr"/>
                      <a:r>
                        <a:rPr lang="es-MX" sz="1600" u="none" strike="noStrike">
                          <a:effectLst/>
                        </a:rPr>
                        <a:t>Baviácora</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1673457057"/>
                  </a:ext>
                </a:extLst>
              </a:tr>
              <a:tr h="248662">
                <a:tc>
                  <a:txBody>
                    <a:bodyPr/>
                    <a:lstStyle/>
                    <a:p>
                      <a:pPr algn="just" fontAlgn="ctr"/>
                      <a:r>
                        <a:rPr lang="es-MX" sz="1600" u="none" strike="noStrike">
                          <a:effectLst/>
                        </a:rPr>
                        <a:t>Ónavas</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1625791053"/>
                  </a:ext>
                </a:extLst>
              </a:tr>
              <a:tr h="248662">
                <a:tc>
                  <a:txBody>
                    <a:bodyPr/>
                    <a:lstStyle/>
                    <a:p>
                      <a:pPr algn="just" fontAlgn="ctr"/>
                      <a:r>
                        <a:rPr lang="es-MX" sz="1600" u="none" strike="noStrike">
                          <a:effectLst/>
                        </a:rPr>
                        <a:t>Pitiquito</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3993373212"/>
                  </a:ext>
                </a:extLst>
              </a:tr>
              <a:tr h="248662">
                <a:tc>
                  <a:txBody>
                    <a:bodyPr/>
                    <a:lstStyle/>
                    <a:p>
                      <a:pPr algn="just" fontAlgn="ctr"/>
                      <a:r>
                        <a:rPr lang="es-MX" sz="1600" u="none" strike="noStrike">
                          <a:effectLst/>
                        </a:rPr>
                        <a:t>Rayón</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2860731223"/>
                  </a:ext>
                </a:extLst>
              </a:tr>
              <a:tr h="248662">
                <a:tc>
                  <a:txBody>
                    <a:bodyPr/>
                    <a:lstStyle/>
                    <a:p>
                      <a:pPr algn="just" fontAlgn="ctr"/>
                      <a:r>
                        <a:rPr lang="es-MX" sz="1600" u="none" strike="noStrike">
                          <a:effectLst/>
                        </a:rPr>
                        <a:t>San Pedro de la Cueva</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2064447712"/>
                  </a:ext>
                </a:extLst>
              </a:tr>
              <a:tr h="248662">
                <a:tc>
                  <a:txBody>
                    <a:bodyPr/>
                    <a:lstStyle/>
                    <a:p>
                      <a:pPr algn="just" fontAlgn="ctr"/>
                      <a:r>
                        <a:rPr lang="es-MX" sz="1600" u="none" strike="noStrike">
                          <a:effectLst/>
                        </a:rPr>
                        <a:t>San Javier</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3669594138"/>
                  </a:ext>
                </a:extLst>
              </a:tr>
              <a:tr h="248662">
                <a:tc>
                  <a:txBody>
                    <a:bodyPr/>
                    <a:lstStyle/>
                    <a:p>
                      <a:pPr algn="just" fontAlgn="ctr"/>
                      <a:r>
                        <a:rPr lang="es-MX" sz="1600" u="none" strike="noStrike">
                          <a:effectLst/>
                        </a:rPr>
                        <a:t>Carbó</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4144809786"/>
                  </a:ext>
                </a:extLst>
              </a:tr>
              <a:tr h="248662">
                <a:tc>
                  <a:txBody>
                    <a:bodyPr/>
                    <a:lstStyle/>
                    <a:p>
                      <a:pPr algn="just" fontAlgn="ctr"/>
                      <a:r>
                        <a:rPr lang="es-MX" sz="1600" u="none" strike="noStrike">
                          <a:effectLst/>
                        </a:rPr>
                        <a:t>Mazatán</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rPr>
                        <a:t> </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4080818821"/>
                  </a:ext>
                </a:extLst>
              </a:tr>
              <a:tr h="248662">
                <a:tc>
                  <a:txBody>
                    <a:bodyPr/>
                    <a:lstStyle/>
                    <a:p>
                      <a:pPr algn="just" fontAlgn="ctr"/>
                      <a:r>
                        <a:rPr lang="es-MX" sz="1600" u="none" strike="noStrike" dirty="0">
                          <a:effectLst/>
                        </a:rPr>
                        <a:t>La Colorada</a:t>
                      </a:r>
                      <a:endParaRPr lang="es-MX" sz="1600" b="0" i="0" u="none" strike="noStrike" dirty="0">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 </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653280946"/>
                  </a:ext>
                </a:extLst>
              </a:tr>
              <a:tr h="248662">
                <a:tc>
                  <a:txBody>
                    <a:bodyPr/>
                    <a:lstStyle/>
                    <a:p>
                      <a:pPr algn="just" fontAlgn="ctr"/>
                      <a:r>
                        <a:rPr lang="es-MX" sz="1600" u="none" strike="noStrike">
                          <a:effectLst/>
                        </a:rPr>
                        <a:t>Sáric</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2528786991"/>
                  </a:ext>
                </a:extLst>
              </a:tr>
              <a:tr h="248662">
                <a:tc>
                  <a:txBody>
                    <a:bodyPr/>
                    <a:lstStyle/>
                    <a:p>
                      <a:pPr algn="just" fontAlgn="ctr"/>
                      <a:r>
                        <a:rPr lang="es-MX" sz="1600" u="none" strike="noStrike">
                          <a:effectLst/>
                        </a:rPr>
                        <a:t>Aconchi </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En Proceso</a:t>
                      </a:r>
                      <a:endParaRPr lang="es-MX" sz="1600" b="1"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3352447846"/>
                  </a:ext>
                </a:extLst>
              </a:tr>
              <a:tr h="248662">
                <a:tc>
                  <a:txBody>
                    <a:bodyPr/>
                    <a:lstStyle/>
                    <a:p>
                      <a:pPr algn="just" fontAlgn="ctr"/>
                      <a:r>
                        <a:rPr lang="es-MX" sz="1600" u="none" strike="noStrike">
                          <a:effectLst/>
                        </a:rPr>
                        <a:t>Átil</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 </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2202150380"/>
                  </a:ext>
                </a:extLst>
              </a:tr>
              <a:tr h="248662">
                <a:tc>
                  <a:txBody>
                    <a:bodyPr/>
                    <a:lstStyle/>
                    <a:p>
                      <a:pPr algn="just" fontAlgn="ctr"/>
                      <a:r>
                        <a:rPr lang="es-MX" sz="1600" u="none" strike="noStrike">
                          <a:effectLst/>
                        </a:rPr>
                        <a:t>Altar</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 </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3532070821"/>
                  </a:ext>
                </a:extLst>
              </a:tr>
              <a:tr h="248662">
                <a:tc>
                  <a:txBody>
                    <a:bodyPr/>
                    <a:lstStyle/>
                    <a:p>
                      <a:pPr algn="just" fontAlgn="ctr"/>
                      <a:r>
                        <a:rPr lang="es-MX" sz="1600" u="none" strike="noStrike">
                          <a:effectLst/>
                        </a:rPr>
                        <a:t>Tubutama</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a:effectLst/>
                        </a:rPr>
                        <a:t> </a:t>
                      </a:r>
                      <a:endParaRPr lang="es-MX" sz="1600" b="1" i="0" u="none" strike="noStrike">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602800047"/>
                  </a:ext>
                </a:extLst>
              </a:tr>
              <a:tr h="248662">
                <a:tc>
                  <a:txBody>
                    <a:bodyPr/>
                    <a:lstStyle/>
                    <a:p>
                      <a:pPr algn="just" fontAlgn="ctr"/>
                      <a:r>
                        <a:rPr lang="es-MX" sz="1600" u="none" strike="noStrike">
                          <a:effectLst/>
                        </a:rPr>
                        <a:t>Oquitoa</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2677645138"/>
                  </a:ext>
                </a:extLst>
              </a:tr>
              <a:tr h="248662">
                <a:tc>
                  <a:txBody>
                    <a:bodyPr/>
                    <a:lstStyle/>
                    <a:p>
                      <a:pPr algn="just" fontAlgn="ctr"/>
                      <a:r>
                        <a:rPr lang="es-MX" sz="1600" u="none" strike="noStrike">
                          <a:effectLst/>
                        </a:rPr>
                        <a:t>Opodepe</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1954290345"/>
                  </a:ext>
                </a:extLst>
              </a:tr>
              <a:tr h="248662">
                <a:tc>
                  <a:txBody>
                    <a:bodyPr/>
                    <a:lstStyle/>
                    <a:p>
                      <a:pPr algn="just" fontAlgn="ctr"/>
                      <a:r>
                        <a:rPr lang="es-MX" sz="1600" u="none" strike="noStrike">
                          <a:effectLst/>
                        </a:rPr>
                        <a:t>Úres</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2539461652"/>
                  </a:ext>
                </a:extLst>
              </a:tr>
              <a:tr h="248662">
                <a:tc>
                  <a:txBody>
                    <a:bodyPr/>
                    <a:lstStyle/>
                    <a:p>
                      <a:pPr algn="just" fontAlgn="ctr"/>
                      <a:r>
                        <a:rPr lang="es-MX" sz="1600" u="none" strike="noStrike">
                          <a:effectLst/>
                        </a:rPr>
                        <a:t>OOMAPAS Ures</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776354339"/>
                  </a:ext>
                </a:extLst>
              </a:tr>
              <a:tr h="248662">
                <a:tc>
                  <a:txBody>
                    <a:bodyPr/>
                    <a:lstStyle/>
                    <a:p>
                      <a:pPr algn="just" fontAlgn="ctr"/>
                      <a:r>
                        <a:rPr lang="es-MX" sz="1600" u="none" strike="noStrike">
                          <a:effectLst/>
                        </a:rPr>
                        <a:t>Soyopa</a:t>
                      </a:r>
                      <a:endParaRPr lang="es-MX" sz="1600" b="0" i="0" u="none" strike="noStrike">
                        <a:solidFill>
                          <a:srgbClr val="000000"/>
                        </a:solidFill>
                        <a:effectLst/>
                        <a:latin typeface="Calibri" panose="020F0502020204030204" pitchFamily="34" charset="0"/>
                      </a:endParaRPr>
                    </a:p>
                  </a:txBody>
                  <a:tcPr marL="5995" marR="5995" marT="5995" marB="0" anchor="ctr"/>
                </a:tc>
                <a:tc>
                  <a:txBody>
                    <a:bodyPr/>
                    <a:lstStyle/>
                    <a:p>
                      <a:pPr algn="ctr" fontAlgn="ctr"/>
                      <a:r>
                        <a:rPr lang="es-MX" sz="1600" b="1" u="none" strike="noStrike">
                          <a:effectLst/>
                          <a:sym typeface="Wingdings" panose="05000000000000000000" pitchFamily="2" charset="2"/>
                        </a:rPr>
                        <a:t></a:t>
                      </a:r>
                      <a:endParaRPr lang="es-MX" sz="1600" b="1" i="0" u="none" strike="noStrike">
                        <a:solidFill>
                          <a:srgbClr val="000000"/>
                        </a:solidFill>
                        <a:effectLst/>
                        <a:latin typeface="Wingdings" panose="05000000000000000000" pitchFamily="2" charset="2"/>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5995" marR="5995" marT="5995" marB="0" anchor="ctr"/>
                </a:tc>
                <a:tc>
                  <a:txBody>
                    <a:bodyPr/>
                    <a:lstStyle/>
                    <a:p>
                      <a:pPr algn="ctr" fontAlgn="ctr"/>
                      <a:r>
                        <a:rPr lang="es-MX" sz="1600" b="1" u="none" strike="noStrike" dirty="0">
                          <a:effectLst/>
                        </a:rPr>
                        <a:t> </a:t>
                      </a:r>
                      <a:endParaRPr lang="es-MX" sz="1600" b="1" i="0" u="none" strike="noStrike" dirty="0">
                        <a:solidFill>
                          <a:srgbClr val="000000"/>
                        </a:solidFill>
                        <a:effectLst/>
                        <a:latin typeface="Calibri" panose="020F0502020204030204" pitchFamily="34" charset="0"/>
                      </a:endParaRPr>
                    </a:p>
                  </a:txBody>
                  <a:tcPr marL="5995" marR="5995" marT="5995" marB="0" anchor="ctr"/>
                </a:tc>
                <a:extLst>
                  <a:ext uri="{0D108BD9-81ED-4DB2-BD59-A6C34878D82A}">
                    <a16:rowId xmlns:a16="http://schemas.microsoft.com/office/drawing/2014/main" val="1870635536"/>
                  </a:ext>
                </a:extLst>
              </a:tr>
            </a:tbl>
          </a:graphicData>
        </a:graphic>
      </p:graphicFrame>
    </p:spTree>
    <p:extLst>
      <p:ext uri="{BB962C8B-B14F-4D97-AF65-F5344CB8AC3E}">
        <p14:creationId xmlns:p14="http://schemas.microsoft.com/office/powerpoint/2010/main" val="1342368871"/>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1024291" y="243910"/>
            <a:ext cx="4903907" cy="523220"/>
          </a:xfrm>
          <a:prstGeom prst="rect">
            <a:avLst/>
          </a:prstGeom>
          <a:noFill/>
        </p:spPr>
        <p:txBody>
          <a:bodyPr wrap="none" rtlCol="0">
            <a:spAutoFit/>
          </a:bodyPr>
          <a:lstStyle/>
          <a:p>
            <a:r>
              <a:rPr lang="es-ES" sz="2800" b="1" dirty="0">
                <a:solidFill>
                  <a:schemeClr val="accent5"/>
                </a:solidFill>
              </a:rPr>
              <a:t>AVANCE DE IMPLEMENTACIÓN</a:t>
            </a:r>
            <a:endParaRPr lang="es-MX" sz="2800" b="1" dirty="0">
              <a:solidFill>
                <a:schemeClr val="accent5"/>
              </a:solidFill>
            </a:endParaRPr>
          </a:p>
        </p:txBody>
      </p:sp>
      <p:graphicFrame>
        <p:nvGraphicFramePr>
          <p:cNvPr id="8" name="Tabla 7">
            <a:extLst>
              <a:ext uri="{FF2B5EF4-FFF2-40B4-BE49-F238E27FC236}">
                <a16:creationId xmlns:a16="http://schemas.microsoft.com/office/drawing/2014/main" id="{AD67636B-E9A6-40C2-B8A8-EF75F76B64EE}"/>
              </a:ext>
            </a:extLst>
          </p:cNvPr>
          <p:cNvGraphicFramePr>
            <a:graphicFrameLocks noGrp="1"/>
          </p:cNvGraphicFramePr>
          <p:nvPr>
            <p:extLst>
              <p:ext uri="{D42A27DB-BD31-4B8C-83A1-F6EECF244321}">
                <p14:modId xmlns:p14="http://schemas.microsoft.com/office/powerpoint/2010/main" val="3467934852"/>
              </p:ext>
            </p:extLst>
          </p:nvPr>
        </p:nvGraphicFramePr>
        <p:xfrm>
          <a:off x="304800" y="918356"/>
          <a:ext cx="3590471" cy="5282565"/>
        </p:xfrm>
        <a:graphic>
          <a:graphicData uri="http://schemas.openxmlformats.org/drawingml/2006/table">
            <a:tbl>
              <a:tblPr firstRow="1" firstCol="1">
                <a:tableStyleId>{00A15C55-8517-42AA-B614-E9B94910E393}</a:tableStyleId>
              </a:tblPr>
              <a:tblGrid>
                <a:gridCol w="2135303">
                  <a:extLst>
                    <a:ext uri="{9D8B030D-6E8A-4147-A177-3AD203B41FA5}">
                      <a16:colId xmlns:a16="http://schemas.microsoft.com/office/drawing/2014/main" val="1332350808"/>
                    </a:ext>
                  </a:extLst>
                </a:gridCol>
                <a:gridCol w="1455168">
                  <a:extLst>
                    <a:ext uri="{9D8B030D-6E8A-4147-A177-3AD203B41FA5}">
                      <a16:colId xmlns:a16="http://schemas.microsoft.com/office/drawing/2014/main" val="3839626188"/>
                    </a:ext>
                  </a:extLst>
                </a:gridCol>
              </a:tblGrid>
              <a:tr h="478673">
                <a:tc>
                  <a:txBody>
                    <a:bodyPr/>
                    <a:lstStyle/>
                    <a:p>
                      <a:pPr algn="ctr" fontAlgn="ctr"/>
                      <a:r>
                        <a:rPr lang="es-MX" sz="1600" u="none" strike="noStrike" dirty="0">
                          <a:effectLst/>
                        </a:rPr>
                        <a:t>Ente Público</a:t>
                      </a:r>
                      <a:endParaRPr lang="es-MX" sz="16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u="none" strike="noStrike">
                          <a:effectLst/>
                        </a:rPr>
                        <a:t>Archivos de Programación</a:t>
                      </a:r>
                      <a:endParaRPr lang="es-MX" sz="1600" b="1"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590924180"/>
                  </a:ext>
                </a:extLst>
              </a:tr>
              <a:tr h="243921">
                <a:tc>
                  <a:txBody>
                    <a:bodyPr/>
                    <a:lstStyle/>
                    <a:p>
                      <a:pPr algn="l" fontAlgn="ctr"/>
                      <a:r>
                        <a:rPr lang="es-MX" sz="1600" u="none" strike="noStrike">
                          <a:effectLst/>
                        </a:rPr>
                        <a:t>Rosario</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2261693971"/>
                  </a:ext>
                </a:extLst>
              </a:tr>
              <a:tr h="478673">
                <a:tc>
                  <a:txBody>
                    <a:bodyPr/>
                    <a:lstStyle/>
                    <a:p>
                      <a:pPr algn="l" fontAlgn="ctr"/>
                      <a:r>
                        <a:rPr lang="es-MX" sz="1600" u="none" strike="noStrike">
                          <a:effectLst/>
                        </a:rPr>
                        <a:t>OOMAPAS San Pedro de la Cueva</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908306425"/>
                  </a:ext>
                </a:extLst>
              </a:tr>
              <a:tr h="243921">
                <a:tc>
                  <a:txBody>
                    <a:bodyPr/>
                    <a:lstStyle/>
                    <a:p>
                      <a:pPr algn="l" fontAlgn="ctr"/>
                      <a:r>
                        <a:rPr lang="es-MX" sz="1600" u="none" strike="noStrike">
                          <a:effectLst/>
                        </a:rPr>
                        <a:t>Santa Cruz</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4040410829"/>
                  </a:ext>
                </a:extLst>
              </a:tr>
              <a:tr h="243921">
                <a:tc>
                  <a:txBody>
                    <a:bodyPr/>
                    <a:lstStyle/>
                    <a:p>
                      <a:pPr algn="l" fontAlgn="ctr"/>
                      <a:r>
                        <a:rPr lang="es-MX" sz="1600" u="none" strike="noStrike">
                          <a:effectLst/>
                        </a:rPr>
                        <a:t>Suaqui Grande</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4020521360"/>
                  </a:ext>
                </a:extLst>
              </a:tr>
              <a:tr h="243921">
                <a:tc>
                  <a:txBody>
                    <a:bodyPr/>
                    <a:lstStyle/>
                    <a:p>
                      <a:pPr algn="l" fontAlgn="ctr"/>
                      <a:r>
                        <a:rPr lang="es-MX" sz="1600" u="none" strike="noStrike">
                          <a:effectLst/>
                        </a:rPr>
                        <a:t>Villa Hidalgo</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sym typeface="Wingdings" panose="05000000000000000000" pitchFamily="2" charset="2"/>
                        </a:rPr>
                        <a:t></a:t>
                      </a:r>
                      <a:endParaRPr lang="es-MX" sz="1600" b="1" i="0" u="none" strike="noStrike" dirty="0">
                        <a:solidFill>
                          <a:srgbClr val="000000"/>
                        </a:solidFill>
                        <a:effectLst/>
                        <a:latin typeface="Wingdings" panose="05000000000000000000" pitchFamily="2" charset="2"/>
                      </a:endParaRPr>
                    </a:p>
                  </a:txBody>
                  <a:tcPr marL="9525" marR="9525" marT="9525" marB="0" anchor="ctr"/>
                </a:tc>
                <a:extLst>
                  <a:ext uri="{0D108BD9-81ED-4DB2-BD59-A6C34878D82A}">
                    <a16:rowId xmlns:a16="http://schemas.microsoft.com/office/drawing/2014/main" val="866609359"/>
                  </a:ext>
                </a:extLst>
              </a:tr>
              <a:tr h="243921">
                <a:tc>
                  <a:txBody>
                    <a:bodyPr/>
                    <a:lstStyle/>
                    <a:p>
                      <a:pPr algn="l" fontAlgn="ctr"/>
                      <a:r>
                        <a:rPr lang="es-MX" sz="1600" u="none" strike="noStrike">
                          <a:effectLst/>
                        </a:rPr>
                        <a:t>Etchojoa</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effectLst/>
                        </a:rPr>
                        <a:t>Parcial</a:t>
                      </a:r>
                      <a:endParaRPr lang="es-MX"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506587730"/>
                  </a:ext>
                </a:extLst>
              </a:tr>
              <a:tr h="243921">
                <a:tc>
                  <a:txBody>
                    <a:bodyPr/>
                    <a:lstStyle/>
                    <a:p>
                      <a:pPr algn="l" fontAlgn="ctr"/>
                      <a:r>
                        <a:rPr lang="es-MX" sz="1600" u="none" strike="noStrike">
                          <a:effectLst/>
                        </a:rPr>
                        <a:t>Arivechi</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42946031"/>
                  </a:ext>
                </a:extLst>
              </a:tr>
              <a:tr h="243921">
                <a:tc>
                  <a:txBody>
                    <a:bodyPr/>
                    <a:lstStyle/>
                    <a:p>
                      <a:pPr algn="l" fontAlgn="ctr"/>
                      <a:r>
                        <a:rPr lang="es-MX" sz="1600" u="none" strike="noStrike">
                          <a:effectLst/>
                        </a:rPr>
                        <a:t>Bacadéhuachi</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96692751"/>
                  </a:ext>
                </a:extLst>
              </a:tr>
              <a:tr h="243921">
                <a:tc>
                  <a:txBody>
                    <a:bodyPr/>
                    <a:lstStyle/>
                    <a:p>
                      <a:pPr algn="l" fontAlgn="ctr"/>
                      <a:r>
                        <a:rPr lang="es-MX" sz="1600" u="none" strike="noStrike">
                          <a:effectLst/>
                        </a:rPr>
                        <a:t>Bacanora</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640257627"/>
                  </a:ext>
                </a:extLst>
              </a:tr>
              <a:tr h="243921">
                <a:tc>
                  <a:txBody>
                    <a:bodyPr/>
                    <a:lstStyle/>
                    <a:p>
                      <a:pPr algn="l" fontAlgn="ctr"/>
                      <a:r>
                        <a:rPr lang="es-MX" sz="1600" u="none" strike="noStrike">
                          <a:effectLst/>
                        </a:rPr>
                        <a:t>Bacoachi</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140193477"/>
                  </a:ext>
                </a:extLst>
              </a:tr>
              <a:tr h="243921">
                <a:tc>
                  <a:txBody>
                    <a:bodyPr/>
                    <a:lstStyle/>
                    <a:p>
                      <a:pPr algn="l" fontAlgn="ctr"/>
                      <a:r>
                        <a:rPr lang="es-MX" sz="1600" u="none" strike="noStrike">
                          <a:effectLst/>
                        </a:rPr>
                        <a:t>Bácum</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279224988"/>
                  </a:ext>
                </a:extLst>
              </a:tr>
              <a:tr h="243921">
                <a:tc>
                  <a:txBody>
                    <a:bodyPr/>
                    <a:lstStyle/>
                    <a:p>
                      <a:pPr algn="l" fontAlgn="ctr"/>
                      <a:r>
                        <a:rPr lang="es-MX" sz="1600" u="none" strike="noStrike">
                          <a:effectLst/>
                        </a:rPr>
                        <a:t>OOMAPAS Bácum</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303533877"/>
                  </a:ext>
                </a:extLst>
              </a:tr>
              <a:tr h="243921">
                <a:tc>
                  <a:txBody>
                    <a:bodyPr/>
                    <a:lstStyle/>
                    <a:p>
                      <a:pPr algn="l" fontAlgn="ctr"/>
                      <a:r>
                        <a:rPr lang="es-MX" sz="1600" u="none" strike="noStrike">
                          <a:effectLst/>
                        </a:rPr>
                        <a:t>Benito Juárez</a:t>
                      </a:r>
                      <a:endParaRPr lang="es-MX" sz="16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184085650"/>
                  </a:ext>
                </a:extLst>
              </a:tr>
              <a:tr h="243921">
                <a:tc>
                  <a:txBody>
                    <a:bodyPr/>
                    <a:lstStyle/>
                    <a:p>
                      <a:pPr algn="l" fontAlgn="ctr"/>
                      <a:r>
                        <a:rPr lang="es-MX" sz="1600" u="none" strike="noStrike" dirty="0">
                          <a:effectLst/>
                        </a:rPr>
                        <a:t>OOMAPAS Benito Juárez</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391876088"/>
                  </a:ext>
                </a:extLst>
              </a:tr>
              <a:tr h="243921">
                <a:tc>
                  <a:txBody>
                    <a:bodyPr/>
                    <a:lstStyle/>
                    <a:p>
                      <a:pPr algn="l" fontAlgn="ctr"/>
                      <a:r>
                        <a:rPr lang="es-MX" sz="1600" u="none" strike="noStrike" dirty="0">
                          <a:effectLst/>
                        </a:rPr>
                        <a:t>Benjamín Hill</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138864236"/>
                  </a:ext>
                </a:extLst>
              </a:tr>
              <a:tr h="375969">
                <a:tc>
                  <a:txBody>
                    <a:bodyPr/>
                    <a:lstStyle/>
                    <a:p>
                      <a:pPr algn="l" fontAlgn="ctr"/>
                      <a:r>
                        <a:rPr lang="es-MX" sz="1600" u="none" strike="noStrike" dirty="0">
                          <a:effectLst/>
                        </a:rPr>
                        <a:t>OOMAPAS Benjamín Hill</a:t>
                      </a:r>
                      <a:endParaRPr lang="es-MX"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034370789"/>
                  </a:ext>
                </a:extLst>
              </a:tr>
            </a:tbl>
          </a:graphicData>
        </a:graphic>
      </p:graphicFrame>
      <p:graphicFrame>
        <p:nvGraphicFramePr>
          <p:cNvPr id="9" name="Tabla 8">
            <a:extLst>
              <a:ext uri="{FF2B5EF4-FFF2-40B4-BE49-F238E27FC236}">
                <a16:creationId xmlns:a16="http://schemas.microsoft.com/office/drawing/2014/main" id="{67B76A26-1D85-4EC3-AD92-6A989A59E931}"/>
              </a:ext>
            </a:extLst>
          </p:cNvPr>
          <p:cNvGraphicFramePr>
            <a:graphicFrameLocks noGrp="1"/>
          </p:cNvGraphicFramePr>
          <p:nvPr>
            <p:extLst>
              <p:ext uri="{D42A27DB-BD31-4B8C-83A1-F6EECF244321}">
                <p14:modId xmlns:p14="http://schemas.microsoft.com/office/powerpoint/2010/main" val="1143596751"/>
              </p:ext>
            </p:extLst>
          </p:nvPr>
        </p:nvGraphicFramePr>
        <p:xfrm>
          <a:off x="4184215" y="905180"/>
          <a:ext cx="3740150" cy="5291082"/>
        </p:xfrm>
        <a:graphic>
          <a:graphicData uri="http://schemas.openxmlformats.org/drawingml/2006/table">
            <a:tbl>
              <a:tblPr firstRow="1" firstCol="1">
                <a:tableStyleId>{00A15C55-8517-42AA-B614-E9B94910E393}</a:tableStyleId>
              </a:tblPr>
              <a:tblGrid>
                <a:gridCol w="2224318">
                  <a:extLst>
                    <a:ext uri="{9D8B030D-6E8A-4147-A177-3AD203B41FA5}">
                      <a16:colId xmlns:a16="http://schemas.microsoft.com/office/drawing/2014/main" val="3871266485"/>
                    </a:ext>
                  </a:extLst>
                </a:gridCol>
                <a:gridCol w="1515832">
                  <a:extLst>
                    <a:ext uri="{9D8B030D-6E8A-4147-A177-3AD203B41FA5}">
                      <a16:colId xmlns:a16="http://schemas.microsoft.com/office/drawing/2014/main" val="280225481"/>
                    </a:ext>
                  </a:extLst>
                </a:gridCol>
              </a:tblGrid>
              <a:tr h="405937">
                <a:tc>
                  <a:txBody>
                    <a:bodyPr/>
                    <a:lstStyle/>
                    <a:p>
                      <a:pPr algn="ctr" fontAlgn="ctr"/>
                      <a:r>
                        <a:rPr lang="es-MX" sz="1600" u="none" strike="noStrike">
                          <a:effectLst/>
                        </a:rPr>
                        <a:t>Ente Público</a:t>
                      </a:r>
                      <a:endParaRPr lang="es-MX" sz="1600" b="1"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u="none" strike="noStrike">
                          <a:effectLst/>
                        </a:rPr>
                        <a:t>Archivos de Programación</a:t>
                      </a:r>
                      <a:endParaRPr lang="es-MX" sz="1600" b="1" i="0" u="none" strike="noStrike">
                        <a:solidFill>
                          <a:srgbClr val="000000"/>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363693086"/>
                  </a:ext>
                </a:extLst>
              </a:tr>
              <a:tr h="206834">
                <a:tc>
                  <a:txBody>
                    <a:bodyPr/>
                    <a:lstStyle/>
                    <a:p>
                      <a:pPr algn="l" fontAlgn="ctr"/>
                      <a:r>
                        <a:rPr lang="es-MX" sz="1600" u="none" strike="noStrike">
                          <a:effectLst/>
                        </a:rPr>
                        <a:t>Cananea</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1654699171"/>
                  </a:ext>
                </a:extLst>
              </a:tr>
              <a:tr h="206834">
                <a:tc>
                  <a:txBody>
                    <a:bodyPr/>
                    <a:lstStyle/>
                    <a:p>
                      <a:pPr algn="l" fontAlgn="ctr"/>
                      <a:r>
                        <a:rPr lang="es-MX" sz="1600" u="none" strike="noStrike">
                          <a:effectLst/>
                        </a:rPr>
                        <a:t>Cumpas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3544470387"/>
                  </a:ext>
                </a:extLst>
              </a:tr>
              <a:tr h="206834">
                <a:tc>
                  <a:txBody>
                    <a:bodyPr/>
                    <a:lstStyle/>
                    <a:p>
                      <a:pPr algn="l" fontAlgn="ctr"/>
                      <a:r>
                        <a:rPr lang="es-MX" sz="1600" u="none" strike="noStrike">
                          <a:effectLst/>
                        </a:rPr>
                        <a:t>OOMAPAS Cumpas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76339861"/>
                  </a:ext>
                </a:extLst>
              </a:tr>
              <a:tr h="206834">
                <a:tc>
                  <a:txBody>
                    <a:bodyPr/>
                    <a:lstStyle/>
                    <a:p>
                      <a:pPr algn="l" fontAlgn="ctr"/>
                      <a:r>
                        <a:rPr lang="es-MX" sz="1600" u="none" strike="noStrike">
                          <a:effectLst/>
                        </a:rPr>
                        <a:t>Divisaderos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2620776665"/>
                  </a:ext>
                </a:extLst>
              </a:tr>
              <a:tr h="206834">
                <a:tc>
                  <a:txBody>
                    <a:bodyPr/>
                    <a:lstStyle/>
                    <a:p>
                      <a:pPr algn="l" fontAlgn="ctr"/>
                      <a:r>
                        <a:rPr lang="es-MX" sz="1600" u="none" strike="noStrike">
                          <a:effectLst/>
                        </a:rPr>
                        <a:t>CMCOP Etchojoa</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3385902290"/>
                  </a:ext>
                </a:extLst>
              </a:tr>
              <a:tr h="206834">
                <a:tc>
                  <a:txBody>
                    <a:bodyPr/>
                    <a:lstStyle/>
                    <a:p>
                      <a:pPr algn="l" fontAlgn="ctr"/>
                      <a:r>
                        <a:rPr lang="es-MX" sz="1600" u="none" strike="noStrike">
                          <a:effectLst/>
                        </a:rPr>
                        <a:t>OOMAPAS Etchojoa</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2097101491"/>
                  </a:ext>
                </a:extLst>
              </a:tr>
              <a:tr h="206834">
                <a:tc>
                  <a:txBody>
                    <a:bodyPr/>
                    <a:lstStyle/>
                    <a:p>
                      <a:pPr algn="l" fontAlgn="ctr"/>
                      <a:r>
                        <a:rPr lang="es-MX" sz="1600" u="none" strike="noStrike">
                          <a:effectLst/>
                        </a:rPr>
                        <a:t>Fronteras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2736025515"/>
                  </a:ext>
                </a:extLst>
              </a:tr>
              <a:tr h="206834">
                <a:tc>
                  <a:txBody>
                    <a:bodyPr/>
                    <a:lstStyle/>
                    <a:p>
                      <a:pPr algn="l" fontAlgn="ctr"/>
                      <a:r>
                        <a:rPr lang="es-MX" sz="1600" u="none" strike="noStrike">
                          <a:effectLst/>
                        </a:rPr>
                        <a:t>OOMAPAS Fronteras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3112805746"/>
                  </a:ext>
                </a:extLst>
              </a:tr>
              <a:tr h="405937">
                <a:tc>
                  <a:txBody>
                    <a:bodyPr/>
                    <a:lstStyle/>
                    <a:p>
                      <a:pPr algn="l" fontAlgn="ctr"/>
                      <a:r>
                        <a:rPr lang="es-MX" sz="1600" u="none" strike="noStrike">
                          <a:effectLst/>
                        </a:rPr>
                        <a:t>General Plutarco Elías Calles </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4045294434"/>
                  </a:ext>
                </a:extLst>
              </a:tr>
              <a:tr h="405937">
                <a:tc>
                  <a:txBody>
                    <a:bodyPr/>
                    <a:lstStyle/>
                    <a:p>
                      <a:pPr algn="l" fontAlgn="ctr"/>
                      <a:r>
                        <a:rPr lang="es-MX" sz="1600" u="none" strike="noStrike">
                          <a:effectLst/>
                        </a:rPr>
                        <a:t>OOMAPAS General Plutarco Elías Calles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438370275"/>
                  </a:ext>
                </a:extLst>
              </a:tr>
              <a:tr h="206834">
                <a:tc>
                  <a:txBody>
                    <a:bodyPr/>
                    <a:lstStyle/>
                    <a:p>
                      <a:pPr algn="l" fontAlgn="ctr"/>
                      <a:r>
                        <a:rPr lang="es-MX" sz="1600" u="none" strike="noStrike">
                          <a:effectLst/>
                        </a:rPr>
                        <a:t>Granados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2553979638"/>
                  </a:ext>
                </a:extLst>
              </a:tr>
              <a:tr h="206834">
                <a:tc>
                  <a:txBody>
                    <a:bodyPr/>
                    <a:lstStyle/>
                    <a:p>
                      <a:pPr algn="l" fontAlgn="ctr"/>
                      <a:r>
                        <a:rPr lang="es-MX" sz="1600" u="none" strike="noStrike">
                          <a:effectLst/>
                        </a:rPr>
                        <a:t>Huásabas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4189864478"/>
                  </a:ext>
                </a:extLst>
              </a:tr>
              <a:tr h="206834">
                <a:tc>
                  <a:txBody>
                    <a:bodyPr/>
                    <a:lstStyle/>
                    <a:p>
                      <a:pPr algn="l" fontAlgn="ctr"/>
                      <a:r>
                        <a:rPr lang="es-MX" sz="1600" u="none" strike="noStrike">
                          <a:effectLst/>
                        </a:rPr>
                        <a:t>Huatabampo</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2382678852"/>
                  </a:ext>
                </a:extLst>
              </a:tr>
              <a:tr h="0">
                <a:tc>
                  <a:txBody>
                    <a:bodyPr/>
                    <a:lstStyle/>
                    <a:p>
                      <a:pPr algn="l" fontAlgn="ctr"/>
                      <a:r>
                        <a:rPr lang="es-MX" sz="1600" u="none" strike="noStrike" dirty="0">
                          <a:effectLst/>
                        </a:rPr>
                        <a:t>Bomberos Huatabampo</a:t>
                      </a:r>
                      <a:endParaRPr lang="es-MX" sz="1600" b="0" i="0" u="none" strike="noStrike" dirty="0">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1015666037"/>
                  </a:ext>
                </a:extLst>
              </a:tr>
              <a:tr h="56846">
                <a:tc>
                  <a:txBody>
                    <a:bodyPr/>
                    <a:lstStyle/>
                    <a:p>
                      <a:pPr algn="l" fontAlgn="ctr"/>
                      <a:r>
                        <a:rPr lang="es-MX" sz="1600" u="none" strike="noStrike" dirty="0">
                          <a:effectLst/>
                        </a:rPr>
                        <a:t>OOMAPAS Huatabampo</a:t>
                      </a:r>
                      <a:endParaRPr lang="es-MX" sz="1600" b="0" i="0" u="none" strike="noStrike" dirty="0">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3331179547"/>
                  </a:ext>
                </a:extLst>
              </a:tr>
              <a:tr h="206834">
                <a:tc>
                  <a:txBody>
                    <a:bodyPr/>
                    <a:lstStyle/>
                    <a:p>
                      <a:pPr algn="l" fontAlgn="ctr"/>
                      <a:r>
                        <a:rPr lang="es-MX" sz="1600" u="none" strike="noStrike">
                          <a:effectLst/>
                        </a:rPr>
                        <a:t>Ímuris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3254059652"/>
                  </a:ext>
                </a:extLst>
              </a:tr>
              <a:tr h="206834">
                <a:tc>
                  <a:txBody>
                    <a:bodyPr/>
                    <a:lstStyle/>
                    <a:p>
                      <a:pPr algn="l" fontAlgn="ctr"/>
                      <a:r>
                        <a:rPr lang="es-MX" sz="1600" u="none" strike="noStrike">
                          <a:effectLst/>
                        </a:rPr>
                        <a:t>OOMAPAS Ímuris</a:t>
                      </a:r>
                      <a:endParaRPr lang="es-MX" sz="1600" b="0" i="0" u="none" strike="noStrike">
                        <a:solidFill>
                          <a:srgbClr val="000000"/>
                        </a:solidFill>
                        <a:effectLst/>
                        <a:latin typeface="Calibri" panose="020F0502020204030204" pitchFamily="34" charset="0"/>
                      </a:endParaRPr>
                    </a:p>
                  </a:txBody>
                  <a:tcPr marL="9469" marR="9469" marT="9469"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9469" marR="9469" marT="9469" marB="0" anchor="ctr"/>
                </a:tc>
                <a:extLst>
                  <a:ext uri="{0D108BD9-81ED-4DB2-BD59-A6C34878D82A}">
                    <a16:rowId xmlns:a16="http://schemas.microsoft.com/office/drawing/2014/main" val="2302656780"/>
                  </a:ext>
                </a:extLst>
              </a:tr>
            </a:tbl>
          </a:graphicData>
        </a:graphic>
      </p:graphicFrame>
      <p:graphicFrame>
        <p:nvGraphicFramePr>
          <p:cNvPr id="10" name="Tabla 9">
            <a:extLst>
              <a:ext uri="{FF2B5EF4-FFF2-40B4-BE49-F238E27FC236}">
                <a16:creationId xmlns:a16="http://schemas.microsoft.com/office/drawing/2014/main" id="{705375F1-EE52-4D48-82B5-36F1A21D3E9F}"/>
              </a:ext>
            </a:extLst>
          </p:cNvPr>
          <p:cNvGraphicFramePr>
            <a:graphicFrameLocks noGrp="1"/>
          </p:cNvGraphicFramePr>
          <p:nvPr>
            <p:extLst>
              <p:ext uri="{D42A27DB-BD31-4B8C-83A1-F6EECF244321}">
                <p14:modId xmlns:p14="http://schemas.microsoft.com/office/powerpoint/2010/main" val="1341266323"/>
              </p:ext>
            </p:extLst>
          </p:nvPr>
        </p:nvGraphicFramePr>
        <p:xfrm>
          <a:off x="8147049" y="918356"/>
          <a:ext cx="3740150" cy="5277906"/>
        </p:xfrm>
        <a:graphic>
          <a:graphicData uri="http://schemas.openxmlformats.org/drawingml/2006/table">
            <a:tbl>
              <a:tblPr firstRow="1" firstCol="1">
                <a:tableStyleId>{00A15C55-8517-42AA-B614-E9B94910E393}</a:tableStyleId>
              </a:tblPr>
              <a:tblGrid>
                <a:gridCol w="2383949">
                  <a:extLst>
                    <a:ext uri="{9D8B030D-6E8A-4147-A177-3AD203B41FA5}">
                      <a16:colId xmlns:a16="http://schemas.microsoft.com/office/drawing/2014/main" val="3921430168"/>
                    </a:ext>
                  </a:extLst>
                </a:gridCol>
                <a:gridCol w="1356201">
                  <a:extLst>
                    <a:ext uri="{9D8B030D-6E8A-4147-A177-3AD203B41FA5}">
                      <a16:colId xmlns:a16="http://schemas.microsoft.com/office/drawing/2014/main" val="260833332"/>
                    </a:ext>
                  </a:extLst>
                </a:gridCol>
              </a:tblGrid>
              <a:tr h="36000">
                <a:tc>
                  <a:txBody>
                    <a:bodyPr/>
                    <a:lstStyle/>
                    <a:p>
                      <a:pPr algn="ctr" fontAlgn="ctr"/>
                      <a:r>
                        <a:rPr lang="es-MX" sz="1600" u="none" strike="noStrike" dirty="0">
                          <a:effectLst/>
                        </a:rPr>
                        <a:t>Ente Público</a:t>
                      </a:r>
                      <a:endParaRPr lang="es-MX" sz="1600" b="1" i="0" u="none" strike="noStrike" dirty="0">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u="none" strike="noStrike">
                          <a:effectLst/>
                        </a:rPr>
                        <a:t>Archivos de Programación</a:t>
                      </a:r>
                      <a:endParaRPr lang="es-MX" sz="1600" b="1" i="0" u="none" strike="noStrike">
                        <a:solidFill>
                          <a:srgbClr val="000000"/>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2904095591"/>
                  </a:ext>
                </a:extLst>
              </a:tr>
              <a:tr h="36000">
                <a:tc>
                  <a:txBody>
                    <a:bodyPr/>
                    <a:lstStyle/>
                    <a:p>
                      <a:pPr algn="l" fontAlgn="ctr"/>
                      <a:r>
                        <a:rPr lang="es-MX" sz="1600" u="none" strike="noStrike" dirty="0">
                          <a:effectLst/>
                        </a:rPr>
                        <a:t>Magdalena</a:t>
                      </a:r>
                      <a:endParaRPr lang="es-MX" sz="1600" b="0" i="0" u="none" strike="noStrike" dirty="0">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796335314"/>
                  </a:ext>
                </a:extLst>
              </a:tr>
              <a:tr h="36000">
                <a:tc>
                  <a:txBody>
                    <a:bodyPr/>
                    <a:lstStyle/>
                    <a:p>
                      <a:pPr algn="l" fontAlgn="ctr"/>
                      <a:r>
                        <a:rPr lang="es-MX" sz="1600" u="none" strike="noStrike" dirty="0">
                          <a:effectLst/>
                        </a:rPr>
                        <a:t>OOMAPAS Magdalena</a:t>
                      </a:r>
                      <a:endParaRPr lang="es-MX" sz="1600" b="0" i="0" u="none" strike="noStrike" dirty="0">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1281373122"/>
                  </a:ext>
                </a:extLst>
              </a:tr>
              <a:tr h="36000">
                <a:tc>
                  <a:txBody>
                    <a:bodyPr/>
                    <a:lstStyle/>
                    <a:p>
                      <a:pPr algn="l" fontAlgn="ctr"/>
                      <a:r>
                        <a:rPr lang="es-MX" sz="1600" u="none" strike="noStrike">
                          <a:effectLst/>
                        </a:rPr>
                        <a:t>Moctezuma</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3441507326"/>
                  </a:ext>
                </a:extLst>
              </a:tr>
              <a:tr h="0">
                <a:tc>
                  <a:txBody>
                    <a:bodyPr/>
                    <a:lstStyle/>
                    <a:p>
                      <a:pPr algn="l" fontAlgn="ctr"/>
                      <a:r>
                        <a:rPr lang="es-MX" sz="1600" u="none" strike="noStrike" dirty="0">
                          <a:effectLst/>
                        </a:rPr>
                        <a:t>OOMAPAS Moctezuma</a:t>
                      </a:r>
                      <a:endParaRPr lang="es-MX" sz="1600" b="0" i="0" u="none" strike="noStrike" dirty="0">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655712516"/>
                  </a:ext>
                </a:extLst>
              </a:tr>
              <a:tr h="36000">
                <a:tc>
                  <a:txBody>
                    <a:bodyPr/>
                    <a:lstStyle/>
                    <a:p>
                      <a:pPr algn="l" fontAlgn="ctr"/>
                      <a:r>
                        <a:rPr lang="es-MX" sz="1600" u="none" strike="noStrike">
                          <a:effectLst/>
                        </a:rPr>
                        <a:t>Naco</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1810812979"/>
                  </a:ext>
                </a:extLst>
              </a:tr>
              <a:tr h="36000">
                <a:tc>
                  <a:txBody>
                    <a:bodyPr/>
                    <a:lstStyle/>
                    <a:p>
                      <a:pPr algn="l" fontAlgn="ctr"/>
                      <a:r>
                        <a:rPr lang="es-MX" sz="1600" u="none" strike="noStrike">
                          <a:effectLst/>
                        </a:rPr>
                        <a:t>OOMAPAS de Naco</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3668038347"/>
                  </a:ext>
                </a:extLst>
              </a:tr>
              <a:tr h="36000">
                <a:tc>
                  <a:txBody>
                    <a:bodyPr/>
                    <a:lstStyle/>
                    <a:p>
                      <a:pPr algn="l" fontAlgn="ctr"/>
                      <a:r>
                        <a:rPr lang="es-MX" sz="1600" u="none" strike="noStrike">
                          <a:effectLst/>
                        </a:rPr>
                        <a:t>Nácori Chico</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577045862"/>
                  </a:ext>
                </a:extLst>
              </a:tr>
              <a:tr h="36000">
                <a:tc>
                  <a:txBody>
                    <a:bodyPr/>
                    <a:lstStyle/>
                    <a:p>
                      <a:pPr algn="l" fontAlgn="ctr"/>
                      <a:r>
                        <a:rPr lang="es-MX" sz="1600" u="none" strike="noStrike">
                          <a:effectLst/>
                        </a:rPr>
                        <a:t>Nacozari de García</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1574943248"/>
                  </a:ext>
                </a:extLst>
              </a:tr>
              <a:tr h="36000">
                <a:tc>
                  <a:txBody>
                    <a:bodyPr/>
                    <a:lstStyle/>
                    <a:p>
                      <a:pPr algn="l" fontAlgn="ctr"/>
                      <a:r>
                        <a:rPr lang="es-MX" sz="1600" u="none" strike="noStrike">
                          <a:effectLst/>
                        </a:rPr>
                        <a:t>OOMAPAS Nacozari de García</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1720419897"/>
                  </a:ext>
                </a:extLst>
              </a:tr>
              <a:tr h="36000">
                <a:tc>
                  <a:txBody>
                    <a:bodyPr/>
                    <a:lstStyle/>
                    <a:p>
                      <a:pPr algn="l" fontAlgn="ctr"/>
                      <a:r>
                        <a:rPr lang="es-MX" sz="1600" u="none" strike="noStrike">
                          <a:effectLst/>
                        </a:rPr>
                        <a:t>Quiriego</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2809683736"/>
                  </a:ext>
                </a:extLst>
              </a:tr>
              <a:tr h="36000">
                <a:tc>
                  <a:txBody>
                    <a:bodyPr/>
                    <a:lstStyle/>
                    <a:p>
                      <a:pPr algn="l" fontAlgn="ctr"/>
                      <a:r>
                        <a:rPr lang="es-MX" sz="1600" u="none" strike="noStrike">
                          <a:effectLst/>
                        </a:rPr>
                        <a:t>Sahuaripa</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2095379840"/>
                  </a:ext>
                </a:extLst>
              </a:tr>
              <a:tr h="36000">
                <a:tc>
                  <a:txBody>
                    <a:bodyPr/>
                    <a:lstStyle/>
                    <a:p>
                      <a:pPr algn="l" fontAlgn="ctr"/>
                      <a:r>
                        <a:rPr lang="es-MX" sz="1600" u="none" strike="noStrike">
                          <a:effectLst/>
                        </a:rPr>
                        <a:t>San Ignacio Río Muerto</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2784529052"/>
                  </a:ext>
                </a:extLst>
              </a:tr>
              <a:tr h="36000">
                <a:tc>
                  <a:txBody>
                    <a:bodyPr/>
                    <a:lstStyle/>
                    <a:p>
                      <a:pPr algn="l" fontAlgn="ctr"/>
                      <a:r>
                        <a:rPr lang="es-MX" sz="1600" u="none" strike="noStrike">
                          <a:effectLst/>
                        </a:rPr>
                        <a:t>OOMAPAS San Ignacio Río Muerto</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2054831292"/>
                  </a:ext>
                </a:extLst>
              </a:tr>
              <a:tr h="36000">
                <a:tc>
                  <a:txBody>
                    <a:bodyPr/>
                    <a:lstStyle/>
                    <a:p>
                      <a:pPr algn="l" fontAlgn="ctr"/>
                      <a:r>
                        <a:rPr lang="es-MX" sz="1600" u="none" strike="noStrike" dirty="0">
                          <a:effectLst/>
                        </a:rPr>
                        <a:t>OOMAPAS </a:t>
                      </a:r>
                      <a:r>
                        <a:rPr lang="es-MX" sz="1600" u="none" strike="noStrike" dirty="0" err="1">
                          <a:effectLst/>
                        </a:rPr>
                        <a:t>Suaqui</a:t>
                      </a:r>
                      <a:r>
                        <a:rPr lang="es-MX" sz="1600" u="none" strike="noStrike" dirty="0">
                          <a:effectLst/>
                        </a:rPr>
                        <a:t> Grande</a:t>
                      </a:r>
                      <a:endParaRPr lang="es-MX" sz="1600" b="0" i="0" u="none" strike="noStrike" dirty="0">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1982935331"/>
                  </a:ext>
                </a:extLst>
              </a:tr>
              <a:tr h="36000">
                <a:tc>
                  <a:txBody>
                    <a:bodyPr/>
                    <a:lstStyle/>
                    <a:p>
                      <a:pPr algn="l" fontAlgn="ctr"/>
                      <a:r>
                        <a:rPr lang="es-MX" sz="1600" u="none" strike="noStrike">
                          <a:effectLst/>
                        </a:rPr>
                        <a:t>Tepache</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4077978737"/>
                  </a:ext>
                </a:extLst>
              </a:tr>
              <a:tr h="36000">
                <a:tc>
                  <a:txBody>
                    <a:bodyPr/>
                    <a:lstStyle/>
                    <a:p>
                      <a:pPr algn="l" fontAlgn="ctr"/>
                      <a:r>
                        <a:rPr lang="es-MX" sz="1600" u="none" strike="noStrike">
                          <a:effectLst/>
                        </a:rPr>
                        <a:t>Trincheras</a:t>
                      </a:r>
                      <a:endParaRPr lang="es-MX" sz="1600" b="0" i="0" u="none" strike="noStrike">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135346853"/>
                  </a:ext>
                </a:extLst>
              </a:tr>
              <a:tr h="36000">
                <a:tc>
                  <a:txBody>
                    <a:bodyPr/>
                    <a:lstStyle/>
                    <a:p>
                      <a:pPr algn="l" fontAlgn="ctr"/>
                      <a:r>
                        <a:rPr lang="es-MX" sz="1600" u="none" strike="noStrike" dirty="0" err="1">
                          <a:effectLst/>
                        </a:rPr>
                        <a:t>Yécora</a:t>
                      </a:r>
                      <a:endParaRPr lang="es-MX" sz="1600" b="0" i="0" u="none" strike="noStrike" dirty="0">
                        <a:solidFill>
                          <a:srgbClr val="000000"/>
                        </a:solidFill>
                        <a:effectLst/>
                        <a:latin typeface="Calibri" panose="020F0502020204030204" pitchFamily="34" charset="0"/>
                      </a:endParaRPr>
                    </a:p>
                  </a:txBody>
                  <a:tcPr marL="8737" marR="8737" marT="8737" marB="0" anchor="ctr"/>
                </a:tc>
                <a:tc>
                  <a:txBody>
                    <a:bodyPr/>
                    <a:lstStyle/>
                    <a:p>
                      <a:pPr algn="ctr" fontAlgn="ctr"/>
                      <a:r>
                        <a:rPr lang="es-MX" sz="1600" b="1" u="none" strike="noStrike" dirty="0">
                          <a:solidFill>
                            <a:schemeClr val="accent5"/>
                          </a:solidFill>
                          <a:effectLst/>
                        </a:rPr>
                        <a:t>x</a:t>
                      </a:r>
                      <a:endParaRPr lang="es-MX" sz="1600" b="1" i="0" u="none" strike="noStrike" dirty="0">
                        <a:solidFill>
                          <a:schemeClr val="accent5"/>
                        </a:solidFill>
                        <a:effectLst/>
                        <a:latin typeface="Calibri" panose="020F0502020204030204" pitchFamily="34" charset="0"/>
                      </a:endParaRPr>
                    </a:p>
                  </a:txBody>
                  <a:tcPr marL="8737" marR="8737" marT="8737" marB="0" anchor="ctr"/>
                </a:tc>
                <a:extLst>
                  <a:ext uri="{0D108BD9-81ED-4DB2-BD59-A6C34878D82A}">
                    <a16:rowId xmlns:a16="http://schemas.microsoft.com/office/drawing/2014/main" val="952435818"/>
                  </a:ext>
                </a:extLst>
              </a:tr>
            </a:tbl>
          </a:graphicData>
        </a:graphic>
      </p:graphicFrame>
    </p:spTree>
    <p:extLst>
      <p:ext uri="{BB962C8B-B14F-4D97-AF65-F5344CB8AC3E}">
        <p14:creationId xmlns:p14="http://schemas.microsoft.com/office/powerpoint/2010/main" val="738714699"/>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819304" y="226216"/>
            <a:ext cx="5276696" cy="646331"/>
          </a:xfrm>
          <a:prstGeom prst="rect">
            <a:avLst/>
          </a:prstGeom>
          <a:noFill/>
        </p:spPr>
        <p:txBody>
          <a:bodyPr wrap="square" rtlCol="0">
            <a:spAutoFit/>
          </a:bodyPr>
          <a:lstStyle/>
          <a:p>
            <a:r>
              <a:rPr lang="es-ES" sz="3600" b="1" dirty="0">
                <a:solidFill>
                  <a:schemeClr val="accent5"/>
                </a:solidFill>
              </a:rPr>
              <a:t>EJEMPLO OBSERVACIÓN</a:t>
            </a:r>
            <a:endParaRPr lang="es-MX" sz="3600" b="1" dirty="0">
              <a:solidFill>
                <a:schemeClr val="accent5"/>
              </a:solidFill>
            </a:endParaRPr>
          </a:p>
        </p:txBody>
      </p:sp>
      <p:sp>
        <p:nvSpPr>
          <p:cNvPr id="7" name="CuadroTexto 6">
            <a:extLst>
              <a:ext uri="{FF2B5EF4-FFF2-40B4-BE49-F238E27FC236}">
                <a16:creationId xmlns:a16="http://schemas.microsoft.com/office/drawing/2014/main" id="{A3A24B20-D7AB-44CD-8A04-E6D9C66F086C}"/>
              </a:ext>
            </a:extLst>
          </p:cNvPr>
          <p:cNvSpPr txBox="1"/>
          <p:nvPr/>
        </p:nvSpPr>
        <p:spPr>
          <a:xfrm>
            <a:off x="819304" y="1013156"/>
            <a:ext cx="10726057" cy="5318764"/>
          </a:xfrm>
          <a:prstGeom prst="rect">
            <a:avLst/>
          </a:prstGeom>
          <a:noFill/>
        </p:spPr>
        <p:txBody>
          <a:bodyPr wrap="square">
            <a:spAutoFit/>
          </a:bodyPr>
          <a:lstStyle/>
          <a:p>
            <a:pPr>
              <a:lnSpc>
                <a:spcPct val="107000"/>
              </a:lnSpc>
              <a:spcAft>
                <a:spcPts val="800"/>
              </a:spcAft>
            </a:pPr>
            <a:r>
              <a:rPr lang="es-MX" sz="1600" b="1" dirty="0">
                <a:effectLst/>
                <a:latin typeface="Calibri" panose="020F0502020204030204" pitchFamily="34" charset="0"/>
                <a:ea typeface="Calibri" panose="020F0502020204030204" pitchFamily="34" charset="0"/>
                <a:cs typeface="Calibri" panose="020F0502020204030204" pitchFamily="34" charset="0"/>
              </a:rPr>
              <a:t>Observación : No cuenta con un sistema de contabilidad (CONAC)</a:t>
            </a:r>
            <a:endParaRPr lang="es-MX" sz="16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es-MX" sz="1600" dirty="0">
                <a:effectLst/>
                <a:latin typeface="Calibri" panose="020F0502020204030204" pitchFamily="34" charset="0"/>
                <a:ea typeface="Calibri" panose="020F0502020204030204" pitchFamily="34" charset="0"/>
                <a:cs typeface="Calibri" panose="020F0502020204030204" pitchFamily="34" charset="0"/>
              </a:rPr>
              <a:t>Al realizar trabajos de fiscalización dentro de la auditoria financiera, respecto al Sujeto Fiscalizado denominado Municipio </a:t>
            </a:r>
            <a:r>
              <a:rPr lang="es-MX" sz="1600">
                <a:effectLst/>
                <a:latin typeface="Calibri" panose="020F0502020204030204" pitchFamily="34" charset="0"/>
                <a:ea typeface="Calibri" panose="020F0502020204030204" pitchFamily="34" charset="0"/>
                <a:cs typeface="Calibri" panose="020F0502020204030204" pitchFamily="34" charset="0"/>
              </a:rPr>
              <a:t>de </a:t>
            </a:r>
            <a:r>
              <a:rPr lang="es-MX" sz="1600">
                <a:latin typeface="Calibri" panose="020F0502020204030204" pitchFamily="34" charset="0"/>
                <a:ea typeface="Calibri" panose="020F0502020204030204" pitchFamily="34" charset="0"/>
                <a:cs typeface="Calibri" panose="020F0502020204030204" pitchFamily="34" charset="0"/>
              </a:rPr>
              <a:t>X</a:t>
            </a:r>
            <a:r>
              <a:rPr lang="es-MX" sz="1600">
                <a:effectLst/>
                <a:latin typeface="Calibri" panose="020F0502020204030204" pitchFamily="34" charset="0"/>
                <a:ea typeface="Calibri" panose="020F0502020204030204" pitchFamily="34" charset="0"/>
                <a:cs typeface="Calibri" panose="020F0502020204030204" pitchFamily="34" charset="0"/>
              </a:rPr>
              <a:t>, </a:t>
            </a:r>
            <a:r>
              <a:rPr lang="es-MX" sz="1600" dirty="0">
                <a:effectLst/>
                <a:latin typeface="Calibri" panose="020F0502020204030204" pitchFamily="34" charset="0"/>
                <a:ea typeface="Calibri" panose="020F0502020204030204" pitchFamily="34" charset="0"/>
                <a:cs typeface="Calibri" panose="020F0502020204030204" pitchFamily="34" charset="0"/>
              </a:rPr>
              <a:t>Sonora, lo anterior por el período comprendido del 01 de enero al 31 de diciembre de 2019, se determinó que el Sujeto de Fiscalización, no cuenta en el área de Tesorería con un sistema de contabilidad de acuerdo con los requerimientos señalados por el Consejo Nacional de Contabilidad Gubernamental, por lo cual, para el registro contable de sus operaciones y cumplir con el calendario de entrega de información trimestral y de cuenta pública, tiene contratado los servicios profesionales de un contador de despacho externo.</a:t>
            </a:r>
          </a:p>
          <a:p>
            <a:pPr>
              <a:spcAft>
                <a:spcPts val="750"/>
              </a:spcAft>
            </a:pPr>
            <a:r>
              <a:rPr lang="es-MX" sz="16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Normatividad Infringida </a:t>
            </a:r>
            <a:endParaRPr lang="es-MX"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lnSpc>
                <a:spcPct val="107000"/>
              </a:lnSpc>
              <a:spcAft>
                <a:spcPts val="800"/>
              </a:spcAft>
            </a:pPr>
            <a:r>
              <a:rPr lang="es-MX" sz="1600" dirty="0">
                <a:effectLst/>
                <a:latin typeface="Calibri" panose="020F0502020204030204" pitchFamily="34" charset="0"/>
                <a:ea typeface="Calibri" panose="020F0502020204030204" pitchFamily="34" charset="0"/>
                <a:cs typeface="Calibri" panose="020F0502020204030204" pitchFamily="34" charset="0"/>
              </a:rPr>
              <a:t>*Artículos 2 y 150 de la Constitución Política del Estado de Sonora; 30 de la Ley de Fiscalización Superior para el Estado de Sonora; 6 fracción III, 91, 131 y 157 de la Ley de Gobierno y Administración Municipal; 1, 2, 3, 4, 9, 16, 17, 18, 19, 46 y 49 de la Ley de General de Contabilidad Gubernamental; 6 y 7 de la Ley Estatal de Responsabilidades.</a:t>
            </a:r>
          </a:p>
          <a:p>
            <a:pPr algn="just">
              <a:lnSpc>
                <a:spcPct val="107000"/>
              </a:lnSpc>
              <a:spcAft>
                <a:spcPts val="800"/>
              </a:spcAft>
            </a:pPr>
            <a:r>
              <a:rPr lang="es-MX" sz="1600" b="1" dirty="0">
                <a:effectLst/>
                <a:latin typeface="Calibri" panose="020F0502020204030204" pitchFamily="34" charset="0"/>
                <a:ea typeface="Calibri" panose="020F0502020204030204" pitchFamily="34" charset="0"/>
                <a:cs typeface="Calibri" panose="020F0502020204030204" pitchFamily="34" charset="0"/>
              </a:rPr>
              <a:t>Medida de Solventación</a:t>
            </a:r>
            <a:endParaRPr lang="es-MX" sz="16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es-MX" sz="1600" dirty="0">
                <a:effectLst/>
                <a:latin typeface="Calibri" panose="020F0502020204030204" pitchFamily="34" charset="0"/>
                <a:ea typeface="Calibri" panose="020F0502020204030204" pitchFamily="34" charset="0"/>
                <a:cs typeface="Calibri" panose="020F0502020204030204" pitchFamily="34" charset="0"/>
              </a:rPr>
              <a:t>Justificar el motivo de lo observado, acreditar la corrección de esta situación apegándose al control de sus operaciones a través de un sistema de contabilidad que les permita obtener Estados Financieros reales y confiables que ayuden a la toma de decisiones, así como vigilar la correcta aplicación de los recursos públicos, así mismo dar cumplimiento a lo dispuesto en la Ley General de Contabilidad Gubernamental y los acuerdos emitidos por el Consejo Nacional de Armonización Contable (CONAC). Así mismo acreditar el inicio y conclusión del procedimiento de responsabilidad a que haya lugar, además de las medidas y reglas establecidas con el propósito de que no ocurra de nuevo esta situación.</a:t>
            </a:r>
          </a:p>
        </p:txBody>
      </p:sp>
    </p:spTree>
    <p:extLst>
      <p:ext uri="{BB962C8B-B14F-4D97-AF65-F5344CB8AC3E}">
        <p14:creationId xmlns:p14="http://schemas.microsoft.com/office/powerpoint/2010/main" val="961174905"/>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493485" y="242420"/>
            <a:ext cx="5276696" cy="646331"/>
          </a:xfrm>
          <a:prstGeom prst="rect">
            <a:avLst/>
          </a:prstGeom>
          <a:noFill/>
        </p:spPr>
        <p:txBody>
          <a:bodyPr wrap="square" rtlCol="0">
            <a:spAutoFit/>
          </a:bodyPr>
          <a:lstStyle/>
          <a:p>
            <a:r>
              <a:rPr lang="es-ES" sz="3600" b="1" dirty="0">
                <a:solidFill>
                  <a:schemeClr val="accent5"/>
                </a:solidFill>
              </a:rPr>
              <a:t>EJEMPLO OBSERVACIÓN</a:t>
            </a:r>
            <a:endParaRPr lang="es-MX" sz="3600" b="1" dirty="0">
              <a:solidFill>
                <a:schemeClr val="accent5"/>
              </a:solidFill>
            </a:endParaRPr>
          </a:p>
        </p:txBody>
      </p:sp>
      <p:graphicFrame>
        <p:nvGraphicFramePr>
          <p:cNvPr id="2" name="Tabla 1">
            <a:extLst>
              <a:ext uri="{FF2B5EF4-FFF2-40B4-BE49-F238E27FC236}">
                <a16:creationId xmlns:a16="http://schemas.microsoft.com/office/drawing/2014/main" id="{874EA5D8-3713-4CDF-A2B9-4524317AAA1C}"/>
              </a:ext>
            </a:extLst>
          </p:cNvPr>
          <p:cNvGraphicFramePr>
            <a:graphicFrameLocks noGrp="1"/>
          </p:cNvGraphicFramePr>
          <p:nvPr/>
        </p:nvGraphicFramePr>
        <p:xfrm>
          <a:off x="758370" y="2490309"/>
          <a:ext cx="10675258" cy="3597427"/>
        </p:xfrm>
        <a:graphic>
          <a:graphicData uri="http://schemas.openxmlformats.org/drawingml/2006/table">
            <a:tbl>
              <a:tblPr firstRow="1" firstCol="1" bandRow="1">
                <a:tableStyleId>{2D5ABB26-0587-4C30-8999-92F81FD0307C}</a:tableStyleId>
              </a:tblPr>
              <a:tblGrid>
                <a:gridCol w="402773">
                  <a:extLst>
                    <a:ext uri="{9D8B030D-6E8A-4147-A177-3AD203B41FA5}">
                      <a16:colId xmlns:a16="http://schemas.microsoft.com/office/drawing/2014/main" val="393425332"/>
                    </a:ext>
                  </a:extLst>
                </a:gridCol>
                <a:gridCol w="10272485">
                  <a:extLst>
                    <a:ext uri="{9D8B030D-6E8A-4147-A177-3AD203B41FA5}">
                      <a16:colId xmlns:a16="http://schemas.microsoft.com/office/drawing/2014/main" val="3295618499"/>
                    </a:ext>
                  </a:extLst>
                </a:gridCol>
              </a:tblGrid>
              <a:tr h="225208">
                <a:tc>
                  <a:txBody>
                    <a:bodyPr/>
                    <a:lstStyle/>
                    <a:p>
                      <a:pPr>
                        <a:lnSpc>
                          <a:spcPct val="107000"/>
                        </a:lnSpc>
                        <a:spcAft>
                          <a:spcPts val="800"/>
                        </a:spcAft>
                      </a:pPr>
                      <a:r>
                        <a:rPr lang="es-MX" sz="1400" b="1">
                          <a:effectLst/>
                        </a:rPr>
                        <a:t>No.</a:t>
                      </a:r>
                      <a:endParaRPr lang="es-MX" sz="1400" b="1">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b="1" dirty="0">
                          <a:effectLst/>
                        </a:rPr>
                        <a:t>Descripción</a:t>
                      </a:r>
                      <a:endParaRPr lang="es-MX" sz="1400" b="1"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1693695465"/>
                  </a:ext>
                </a:extLst>
              </a:tr>
              <a:tr h="225208">
                <a:tc>
                  <a:txBody>
                    <a:bodyPr/>
                    <a:lstStyle/>
                    <a:p>
                      <a:pPr>
                        <a:lnSpc>
                          <a:spcPct val="107000"/>
                        </a:lnSpc>
                        <a:spcAft>
                          <a:spcPts val="800"/>
                        </a:spcAft>
                      </a:pPr>
                      <a:r>
                        <a:rPr lang="es-MX" sz="1400" b="1" dirty="0">
                          <a:effectLst/>
                        </a:rPr>
                        <a:t>1.-</a:t>
                      </a:r>
                      <a:endParaRPr lang="es-MX" sz="1400" b="1"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a:effectLst/>
                        </a:rPr>
                        <a:t>Normas y Metodología para la determinación de los momentos contables de ingresos.</a:t>
                      </a:r>
                      <a:endParaRPr lang="es-MX" sz="140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4012052312"/>
                  </a:ext>
                </a:extLst>
              </a:tr>
              <a:tr h="225208">
                <a:tc>
                  <a:txBody>
                    <a:bodyPr/>
                    <a:lstStyle/>
                    <a:p>
                      <a:pPr>
                        <a:lnSpc>
                          <a:spcPct val="107000"/>
                        </a:lnSpc>
                        <a:spcAft>
                          <a:spcPts val="800"/>
                        </a:spcAft>
                      </a:pPr>
                      <a:r>
                        <a:rPr lang="es-MX" sz="1400" b="1">
                          <a:effectLst/>
                        </a:rPr>
                        <a:t>2.-</a:t>
                      </a:r>
                      <a:endParaRPr lang="es-MX" sz="1400" b="1">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a:effectLst/>
                        </a:rPr>
                        <a:t>Normas y Metodología para la determinación de los momentos contables de egresos.</a:t>
                      </a:r>
                      <a:endParaRPr lang="es-MX" sz="140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1836358068"/>
                  </a:ext>
                </a:extLst>
              </a:tr>
              <a:tr h="225208">
                <a:tc>
                  <a:txBody>
                    <a:bodyPr/>
                    <a:lstStyle/>
                    <a:p>
                      <a:pPr>
                        <a:lnSpc>
                          <a:spcPct val="107000"/>
                        </a:lnSpc>
                        <a:spcAft>
                          <a:spcPts val="800"/>
                        </a:spcAft>
                      </a:pPr>
                      <a:r>
                        <a:rPr lang="es-MX" sz="1400" b="1">
                          <a:effectLst/>
                        </a:rPr>
                        <a:t>3.-</a:t>
                      </a:r>
                      <a:endParaRPr lang="es-MX" sz="1400" b="1">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dirty="0">
                          <a:effectLst/>
                        </a:rPr>
                        <a:t>Lineamientos sobre los indicadores para medir los avances físicos y financieros relacionados con los recursos federales.</a:t>
                      </a:r>
                      <a:endParaRPr lang="es-MX" sz="1400"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830502493"/>
                  </a:ext>
                </a:extLst>
              </a:tr>
              <a:tr h="392584">
                <a:tc>
                  <a:txBody>
                    <a:bodyPr/>
                    <a:lstStyle/>
                    <a:p>
                      <a:pPr>
                        <a:lnSpc>
                          <a:spcPct val="107000"/>
                        </a:lnSpc>
                        <a:spcAft>
                          <a:spcPts val="800"/>
                        </a:spcAft>
                      </a:pPr>
                      <a:r>
                        <a:rPr lang="es-MX" sz="1400" b="1">
                          <a:effectLst/>
                        </a:rPr>
                        <a:t>4.-</a:t>
                      </a:r>
                      <a:endParaRPr lang="es-MX" sz="1400" b="1">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dirty="0">
                          <a:effectLst/>
                        </a:rPr>
                        <a:t>Norma para establecer la estructura de información del formato de aplicación de recursos del Fondo de Aportaciones para el Fortalecimiento de los Municipios y de las Demarcaciones Territoriales de la Ciudad de México (FORTAMUN CDMX).</a:t>
                      </a:r>
                      <a:endParaRPr lang="es-MX" sz="1400"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3094983564"/>
                  </a:ext>
                </a:extLst>
              </a:tr>
              <a:tr h="225208">
                <a:tc>
                  <a:txBody>
                    <a:bodyPr/>
                    <a:lstStyle/>
                    <a:p>
                      <a:pPr>
                        <a:lnSpc>
                          <a:spcPct val="107000"/>
                        </a:lnSpc>
                        <a:spcAft>
                          <a:spcPts val="800"/>
                        </a:spcAft>
                      </a:pPr>
                      <a:r>
                        <a:rPr lang="es-MX" sz="1400" b="1">
                          <a:effectLst/>
                        </a:rPr>
                        <a:t>5.-</a:t>
                      </a:r>
                      <a:endParaRPr lang="es-MX" sz="1400" b="1">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a:effectLst/>
                        </a:rPr>
                        <a:t>Norma para establecer la estructura del calendario del Presupuesto de Egresos base mensual.</a:t>
                      </a:r>
                      <a:endParaRPr lang="es-MX" sz="140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2018974207"/>
                  </a:ext>
                </a:extLst>
              </a:tr>
              <a:tr h="392584">
                <a:tc>
                  <a:txBody>
                    <a:bodyPr/>
                    <a:lstStyle/>
                    <a:p>
                      <a:pPr>
                        <a:lnSpc>
                          <a:spcPct val="107000"/>
                        </a:lnSpc>
                        <a:spcAft>
                          <a:spcPts val="800"/>
                        </a:spcAft>
                      </a:pPr>
                      <a:r>
                        <a:rPr lang="es-MX" sz="1400" b="1" dirty="0">
                          <a:effectLst/>
                        </a:rPr>
                        <a:t>6.-</a:t>
                      </a:r>
                      <a:endParaRPr lang="es-MX" sz="1400" b="1"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dirty="0">
                          <a:effectLst/>
                        </a:rPr>
                        <a:t>Norma para establecer el formato para la difusión de los resultados de las evaluaciones de los recursos federales ministrados a las entidades federativas.</a:t>
                      </a:r>
                      <a:endParaRPr lang="es-MX" sz="1400"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3421124670"/>
                  </a:ext>
                </a:extLst>
              </a:tr>
              <a:tr h="225208">
                <a:tc>
                  <a:txBody>
                    <a:bodyPr/>
                    <a:lstStyle/>
                    <a:p>
                      <a:pPr>
                        <a:lnSpc>
                          <a:spcPct val="107000"/>
                        </a:lnSpc>
                        <a:spcAft>
                          <a:spcPts val="800"/>
                        </a:spcAft>
                      </a:pPr>
                      <a:r>
                        <a:rPr lang="es-MX" sz="1400" b="1" dirty="0">
                          <a:effectLst/>
                        </a:rPr>
                        <a:t>7.-</a:t>
                      </a:r>
                      <a:endParaRPr lang="es-MX" sz="1400" b="1"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a:effectLst/>
                        </a:rPr>
                        <a:t>Norma para establecer la estructura de los formatos de información de obligaciones pagadas o garantizadas con fondos federales.</a:t>
                      </a:r>
                      <a:endParaRPr lang="es-MX" sz="140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747614961"/>
                  </a:ext>
                </a:extLst>
              </a:tr>
              <a:tr h="392584">
                <a:tc>
                  <a:txBody>
                    <a:bodyPr/>
                    <a:lstStyle/>
                    <a:p>
                      <a:pPr>
                        <a:lnSpc>
                          <a:spcPct val="107000"/>
                        </a:lnSpc>
                        <a:spcAft>
                          <a:spcPts val="800"/>
                        </a:spcAft>
                      </a:pPr>
                      <a:r>
                        <a:rPr lang="es-MX" sz="1400" b="1" dirty="0">
                          <a:effectLst/>
                        </a:rPr>
                        <a:t>8.-</a:t>
                      </a:r>
                      <a:endParaRPr lang="es-MX" sz="1400" b="1"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dirty="0">
                          <a:effectLst/>
                        </a:rPr>
                        <a:t>Lineamientos para la elaboración del catálogo de bienes inmuebles que permita la interrelación automática con el clasificador por objeto del gasto y lista de cuentas.</a:t>
                      </a:r>
                      <a:endParaRPr lang="es-MX" sz="1400"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1113354010"/>
                  </a:ext>
                </a:extLst>
              </a:tr>
              <a:tr h="460811">
                <a:tc>
                  <a:txBody>
                    <a:bodyPr/>
                    <a:lstStyle/>
                    <a:p>
                      <a:pPr>
                        <a:lnSpc>
                          <a:spcPct val="107000"/>
                        </a:lnSpc>
                        <a:spcAft>
                          <a:spcPts val="800"/>
                        </a:spcAft>
                      </a:pPr>
                      <a:r>
                        <a:rPr lang="es-MX" sz="1400" b="1" dirty="0">
                          <a:effectLst/>
                        </a:rPr>
                        <a:t>9.-</a:t>
                      </a:r>
                      <a:endParaRPr lang="es-MX" sz="1400" b="1"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dirty="0">
                          <a:effectLst/>
                        </a:rPr>
                        <a:t>Lineamientos dirigidos a asegurar que el Sistema de Contabilidad Gubernamental facilite el Registro y Control de los Inventarios de los Bienes Muebles e Inmuebles de los Entes Públicos.</a:t>
                      </a:r>
                      <a:endParaRPr lang="es-MX" sz="1400"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2101765674"/>
                  </a:ext>
                </a:extLst>
              </a:tr>
              <a:tr h="392584">
                <a:tc>
                  <a:txBody>
                    <a:bodyPr/>
                    <a:lstStyle/>
                    <a:p>
                      <a:pPr>
                        <a:lnSpc>
                          <a:spcPct val="107000"/>
                        </a:lnSpc>
                        <a:spcAft>
                          <a:spcPts val="800"/>
                        </a:spcAft>
                      </a:pPr>
                      <a:r>
                        <a:rPr lang="es-MX" sz="1400" b="1" dirty="0">
                          <a:effectLst/>
                        </a:rPr>
                        <a:t>10.-</a:t>
                      </a:r>
                      <a:endParaRPr lang="es-MX" sz="1400" b="1"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tc>
                  <a:txBody>
                    <a:bodyPr/>
                    <a:lstStyle/>
                    <a:p>
                      <a:pPr algn="just">
                        <a:lnSpc>
                          <a:spcPct val="107000"/>
                        </a:lnSpc>
                        <a:spcAft>
                          <a:spcPts val="800"/>
                        </a:spcAft>
                      </a:pPr>
                      <a:r>
                        <a:rPr lang="es-MX" sz="1400" dirty="0">
                          <a:effectLst/>
                        </a:rPr>
                        <a:t>Lineamientos para la elaboración del Catálogo de Bienes que permita la interrelación automática con el Clasificador por Objeto del Gasto y la Lista de Cuentas.</a:t>
                      </a:r>
                      <a:endParaRPr lang="es-MX" sz="1400" dirty="0">
                        <a:effectLst/>
                        <a:latin typeface="Calibri" panose="020F0502020204030204" pitchFamily="34" charset="0"/>
                        <a:ea typeface="Calibri" panose="020F0502020204030204" pitchFamily="34" charset="0"/>
                        <a:cs typeface="Calibri" panose="020F0502020204030204" pitchFamily="34" charset="0"/>
                      </a:endParaRPr>
                    </a:p>
                  </a:txBody>
                  <a:tcPr marL="44450" marR="44450" marT="0" marB="0"/>
                </a:tc>
                <a:extLst>
                  <a:ext uri="{0D108BD9-81ED-4DB2-BD59-A6C34878D82A}">
                    <a16:rowId xmlns:a16="http://schemas.microsoft.com/office/drawing/2014/main" val="2083295045"/>
                  </a:ext>
                </a:extLst>
              </a:tr>
            </a:tbl>
          </a:graphicData>
        </a:graphic>
      </p:graphicFrame>
      <p:sp>
        <p:nvSpPr>
          <p:cNvPr id="3" name="Rectangle 1">
            <a:extLst>
              <a:ext uri="{FF2B5EF4-FFF2-40B4-BE49-F238E27FC236}">
                <a16:creationId xmlns:a16="http://schemas.microsoft.com/office/drawing/2014/main" id="{2D083455-21BC-4638-9FA6-EE3FE167CCA6}"/>
              </a:ext>
            </a:extLst>
          </p:cNvPr>
          <p:cNvSpPr>
            <a:spLocks noChangeArrowheads="1"/>
          </p:cNvSpPr>
          <p:nvPr/>
        </p:nvSpPr>
        <p:spPr bwMode="auto">
          <a:xfrm>
            <a:off x="493485" y="888751"/>
            <a:ext cx="1120502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MX" sz="16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Observación: Acuerdos CONAC</a:t>
            </a:r>
            <a:endParaRPr kumimoji="0" lang="es-MX" altLang="es-MX"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MX" sz="1600" b="0" i="0" u="none" strike="noStrike" cap="none" normalizeH="0" baseline="0" dirty="0">
                <a:ln>
                  <a:noFill/>
                </a:ln>
                <a:solidFill>
                  <a:srgbClr val="333333"/>
                </a:solidFill>
                <a:effectLst/>
                <a:latin typeface="Calibri" panose="020F0502020204030204" pitchFamily="34" charset="0"/>
                <a:ea typeface="Calibri" panose="020F0502020204030204" pitchFamily="34" charset="0"/>
                <a:cs typeface="Calibri" panose="020F0502020204030204" pitchFamily="34" charset="0"/>
              </a:rPr>
              <a:t>Al realizar trabajos de fiscalización dentro de la auditoría financiera, respecto al Sujeto Fiscalizado denominado Municipio de X, que se encuentra ubicado en X sin número, colonia X, de la ciudad de X, Sonora, realizando dicha revisión en el domicilio que se hace mención, lo anterior por el período comprendido del 01 de enero al 30 de septiembre de 2019, se observó que no implantó 20 acuerdos aplicables para el ejercicio 2019, emitidos por el Consejo de Armonización Contable (CONAC), como se detalla a continuación:</a:t>
            </a:r>
            <a:endParaRPr kumimoji="0" lang="es-MX" altLang="es-MX"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8488702"/>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493485" y="242420"/>
            <a:ext cx="5276696" cy="646331"/>
          </a:xfrm>
          <a:prstGeom prst="rect">
            <a:avLst/>
          </a:prstGeom>
          <a:noFill/>
        </p:spPr>
        <p:txBody>
          <a:bodyPr wrap="square" rtlCol="0">
            <a:spAutoFit/>
          </a:bodyPr>
          <a:lstStyle/>
          <a:p>
            <a:r>
              <a:rPr lang="es-ES" sz="3600" b="1" dirty="0">
                <a:solidFill>
                  <a:schemeClr val="accent5"/>
                </a:solidFill>
              </a:rPr>
              <a:t>EJEMPLO OBSERVACIÓN</a:t>
            </a:r>
            <a:endParaRPr lang="es-MX" sz="3600" b="1" dirty="0">
              <a:solidFill>
                <a:schemeClr val="accent5"/>
              </a:solidFill>
            </a:endParaRPr>
          </a:p>
        </p:txBody>
      </p:sp>
      <p:graphicFrame>
        <p:nvGraphicFramePr>
          <p:cNvPr id="4" name="Tabla 3">
            <a:extLst>
              <a:ext uri="{FF2B5EF4-FFF2-40B4-BE49-F238E27FC236}">
                <a16:creationId xmlns:a16="http://schemas.microsoft.com/office/drawing/2014/main" id="{DE0D727F-C11B-4D5E-80FE-3B2C65F0103D}"/>
              </a:ext>
            </a:extLst>
          </p:cNvPr>
          <p:cNvGraphicFramePr>
            <a:graphicFrameLocks noGrp="1"/>
          </p:cNvGraphicFramePr>
          <p:nvPr/>
        </p:nvGraphicFramePr>
        <p:xfrm>
          <a:off x="1023257" y="876177"/>
          <a:ext cx="10261600" cy="3093720"/>
        </p:xfrm>
        <a:graphic>
          <a:graphicData uri="http://schemas.openxmlformats.org/drawingml/2006/table">
            <a:tbl>
              <a:tblPr firstRow="1" firstCol="1" bandRow="1">
                <a:tableStyleId>{2D5ABB26-0587-4C30-8999-92F81FD0307C}</a:tableStyleId>
              </a:tblPr>
              <a:tblGrid>
                <a:gridCol w="566441">
                  <a:extLst>
                    <a:ext uri="{9D8B030D-6E8A-4147-A177-3AD203B41FA5}">
                      <a16:colId xmlns:a16="http://schemas.microsoft.com/office/drawing/2014/main" val="788432199"/>
                    </a:ext>
                  </a:extLst>
                </a:gridCol>
                <a:gridCol w="9695159">
                  <a:extLst>
                    <a:ext uri="{9D8B030D-6E8A-4147-A177-3AD203B41FA5}">
                      <a16:colId xmlns:a16="http://schemas.microsoft.com/office/drawing/2014/main" val="3518097696"/>
                    </a:ext>
                  </a:extLst>
                </a:gridCol>
              </a:tblGrid>
              <a:tr h="65405">
                <a:tc>
                  <a:txBody>
                    <a:bodyPr/>
                    <a:lstStyle/>
                    <a:p>
                      <a:pPr>
                        <a:lnSpc>
                          <a:spcPct val="107000"/>
                        </a:lnSpc>
                        <a:spcAft>
                          <a:spcPts val="800"/>
                        </a:spcAft>
                      </a:pPr>
                      <a:r>
                        <a:rPr lang="es-MX" sz="1400" b="1" dirty="0">
                          <a:effectLst/>
                        </a:rPr>
                        <a:t>11.-</a:t>
                      </a:r>
                      <a:endParaRPr lang="es-MX"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Reglas Específicas del Registro y Valoración del Patrimonio.</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489822575"/>
                  </a:ext>
                </a:extLst>
              </a:tr>
              <a:tr h="50800">
                <a:tc>
                  <a:txBody>
                    <a:bodyPr/>
                    <a:lstStyle/>
                    <a:p>
                      <a:pPr>
                        <a:lnSpc>
                          <a:spcPct val="107000"/>
                        </a:lnSpc>
                        <a:spcAft>
                          <a:spcPts val="800"/>
                        </a:spcAft>
                      </a:pPr>
                      <a:r>
                        <a:rPr lang="es-MX" sz="1400" b="1" dirty="0">
                          <a:effectLst/>
                        </a:rPr>
                        <a:t>12.-</a:t>
                      </a:r>
                      <a:endParaRPr lang="es-MX"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Parámetros de Estimación de Vida Útil.</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1721236400"/>
                  </a:ext>
                </a:extLst>
              </a:tr>
              <a:tr h="50800">
                <a:tc>
                  <a:txBody>
                    <a:bodyPr/>
                    <a:lstStyle/>
                    <a:p>
                      <a:pPr>
                        <a:lnSpc>
                          <a:spcPct val="107000"/>
                        </a:lnSpc>
                        <a:spcAft>
                          <a:spcPts val="800"/>
                        </a:spcAft>
                      </a:pPr>
                      <a:r>
                        <a:rPr lang="es-MX" sz="1400" b="1">
                          <a:effectLst/>
                        </a:rPr>
                        <a:t>13.-</a:t>
                      </a:r>
                      <a:endParaRPr lang="es-MX"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Lineamientos para la construcción y diseño de indicadores de desempeño mediante la Metodología de Marco Lógico.</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1816374391"/>
                  </a:ext>
                </a:extLst>
              </a:tr>
              <a:tr h="50800">
                <a:tc>
                  <a:txBody>
                    <a:bodyPr/>
                    <a:lstStyle/>
                    <a:p>
                      <a:pPr>
                        <a:lnSpc>
                          <a:spcPct val="107000"/>
                        </a:lnSpc>
                        <a:spcAft>
                          <a:spcPts val="800"/>
                        </a:spcAft>
                      </a:pPr>
                      <a:r>
                        <a:rPr lang="es-MX" sz="1400" b="1">
                          <a:effectLst/>
                        </a:rPr>
                        <a:t>14.-</a:t>
                      </a:r>
                      <a:endParaRPr lang="es-MX"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Acuerdo que reforma las Principales Reglas de Registro y Valoración del Patrimonio (Elementos Generales).</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708456909"/>
                  </a:ext>
                </a:extLst>
              </a:tr>
              <a:tr h="87630">
                <a:tc>
                  <a:txBody>
                    <a:bodyPr/>
                    <a:lstStyle/>
                    <a:p>
                      <a:pPr>
                        <a:lnSpc>
                          <a:spcPct val="107000"/>
                        </a:lnSpc>
                        <a:spcAft>
                          <a:spcPts val="800"/>
                        </a:spcAft>
                      </a:pPr>
                      <a:r>
                        <a:rPr lang="es-MX" sz="1400" b="1">
                          <a:effectLst/>
                        </a:rPr>
                        <a:t>15.-</a:t>
                      </a:r>
                      <a:endParaRPr lang="es-MX"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Manual de Contabilidad Gubernamental.</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4027487834"/>
                  </a:ext>
                </a:extLst>
              </a:tr>
              <a:tr h="305435">
                <a:tc>
                  <a:txBody>
                    <a:bodyPr/>
                    <a:lstStyle/>
                    <a:p>
                      <a:pPr>
                        <a:lnSpc>
                          <a:spcPct val="107000"/>
                        </a:lnSpc>
                        <a:spcAft>
                          <a:spcPts val="800"/>
                        </a:spcAft>
                      </a:pPr>
                      <a:r>
                        <a:rPr lang="es-MX" sz="1400" b="1">
                          <a:effectLst/>
                        </a:rPr>
                        <a:t>16.-</a:t>
                      </a:r>
                      <a:endParaRPr lang="es-MX"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Acuerdo por el que se emite el Marco Metodológico sobre la forma y términos en que deberá orientarse el desarrollo del análisis de los componentes de las finanzas públicas con relación a los objetivos y prioridades que, en la materia, establezca la planeación del desarrollo, para su integración en la Cuenta Pública.</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2200078696"/>
                  </a:ext>
                </a:extLst>
              </a:tr>
              <a:tr h="50800">
                <a:tc>
                  <a:txBody>
                    <a:bodyPr/>
                    <a:lstStyle/>
                    <a:p>
                      <a:pPr>
                        <a:lnSpc>
                          <a:spcPct val="107000"/>
                        </a:lnSpc>
                        <a:spcAft>
                          <a:spcPts val="800"/>
                        </a:spcAft>
                      </a:pPr>
                      <a:r>
                        <a:rPr lang="es-MX" sz="1400" b="1">
                          <a:effectLst/>
                        </a:rPr>
                        <a:t>17.-</a:t>
                      </a:r>
                      <a:endParaRPr lang="es-MX"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Acuerdo que reforma los capítulos III y VII del Manual de Contabilidad Gubernamental.</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2844451"/>
                  </a:ext>
                </a:extLst>
              </a:tr>
              <a:tr h="50800">
                <a:tc>
                  <a:txBody>
                    <a:bodyPr/>
                    <a:lstStyle/>
                    <a:p>
                      <a:pPr>
                        <a:lnSpc>
                          <a:spcPct val="107000"/>
                        </a:lnSpc>
                        <a:spcAft>
                          <a:spcPts val="800"/>
                        </a:spcAft>
                      </a:pPr>
                      <a:r>
                        <a:rPr lang="es-MX" sz="1400" b="1">
                          <a:effectLst/>
                        </a:rPr>
                        <a:t>18.-</a:t>
                      </a:r>
                      <a:endParaRPr lang="es-MX"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a:effectLst/>
                        </a:rPr>
                        <a:t>Acuerdo por el que se armoniza la estructura de las cuentas públicas.</a:t>
                      </a:r>
                      <a:endParaRPr lang="es-MX"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1070574077"/>
                  </a:ext>
                </a:extLst>
              </a:tr>
              <a:tr h="295275">
                <a:tc>
                  <a:txBody>
                    <a:bodyPr/>
                    <a:lstStyle/>
                    <a:p>
                      <a:pPr>
                        <a:lnSpc>
                          <a:spcPct val="107000"/>
                        </a:lnSpc>
                        <a:spcAft>
                          <a:spcPts val="800"/>
                        </a:spcAft>
                      </a:pPr>
                      <a:r>
                        <a:rPr lang="es-MX" sz="1400" b="1" dirty="0">
                          <a:effectLst/>
                        </a:rPr>
                        <a:t>19.-</a:t>
                      </a:r>
                      <a:endParaRPr lang="es-MX"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dirty="0">
                          <a:effectLst/>
                        </a:rPr>
                        <a:t>Acuerdo por el que se determina la Norma de información financiera para precisar los alcances del acuerdo 1 aprobado por el Consejo Nacional de Armonización Contable, en reunión del 3 de mayo de 2013 y publicado en el Diario Oficial de la Federación el 16 de mayo de 2013.</a:t>
                      </a:r>
                      <a:endParaRPr lang="es-MX"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710092073"/>
                  </a:ext>
                </a:extLst>
              </a:tr>
              <a:tr h="50800">
                <a:tc>
                  <a:txBody>
                    <a:bodyPr/>
                    <a:lstStyle/>
                    <a:p>
                      <a:pPr>
                        <a:lnSpc>
                          <a:spcPct val="107000"/>
                        </a:lnSpc>
                        <a:spcAft>
                          <a:spcPts val="800"/>
                        </a:spcAft>
                      </a:pPr>
                      <a:r>
                        <a:rPr lang="es-MX" sz="1400" b="1" dirty="0">
                          <a:effectLst/>
                        </a:rPr>
                        <a:t>20.-</a:t>
                      </a:r>
                      <a:endParaRPr lang="es-MX"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just">
                        <a:lnSpc>
                          <a:spcPct val="107000"/>
                        </a:lnSpc>
                        <a:spcAft>
                          <a:spcPts val="800"/>
                        </a:spcAft>
                      </a:pPr>
                      <a:r>
                        <a:rPr lang="es-MX" sz="1400" dirty="0">
                          <a:effectLst/>
                        </a:rPr>
                        <a:t>Norma en materia de consolidación de Estados Financieros y demás información.</a:t>
                      </a:r>
                      <a:endParaRPr lang="es-MX"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2507631697"/>
                  </a:ext>
                </a:extLst>
              </a:tr>
            </a:tbl>
          </a:graphicData>
        </a:graphic>
      </p:graphicFrame>
      <p:sp>
        <p:nvSpPr>
          <p:cNvPr id="6" name="Rectangle 1">
            <a:extLst>
              <a:ext uri="{FF2B5EF4-FFF2-40B4-BE49-F238E27FC236}">
                <a16:creationId xmlns:a16="http://schemas.microsoft.com/office/drawing/2014/main" id="{CB0BB7E7-79AA-45DE-A4C7-B5691B59BE77}"/>
              </a:ext>
            </a:extLst>
          </p:cNvPr>
          <p:cNvSpPr>
            <a:spLocks noChangeArrowheads="1"/>
          </p:cNvSpPr>
          <p:nvPr/>
        </p:nvSpPr>
        <p:spPr bwMode="auto">
          <a:xfrm>
            <a:off x="609599" y="4045103"/>
            <a:ext cx="11088915" cy="2292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ts val="600"/>
              </a:spcAft>
              <a:buClrTx/>
              <a:buSzTx/>
              <a:buFontTx/>
              <a:buNone/>
              <a:tabLst/>
            </a:pPr>
            <a:r>
              <a:rPr kumimoji="0" lang="es-MX" altLang="es-MX" sz="1600" b="1" i="0" u="none" strike="noStrike" cap="none" normalizeH="0" baseline="0" dirty="0">
                <a:ln>
                  <a:noFill/>
                </a:ln>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Normatividad Infringida </a:t>
            </a:r>
            <a:endParaRPr kumimoji="0" lang="es-MX" altLang="es-MX" sz="16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0" fontAlgn="base" latinLnBrk="0" hangingPunct="0">
              <a:lnSpc>
                <a:spcPct val="100000"/>
              </a:lnSpc>
              <a:spcBef>
                <a:spcPct val="0"/>
              </a:spcBef>
              <a:spcAft>
                <a:spcPts val="600"/>
              </a:spcAft>
              <a:buClrTx/>
              <a:buSzTx/>
              <a:buFontTx/>
              <a:buNone/>
              <a:tabLst/>
            </a:pPr>
            <a:r>
              <a:rPr kumimoji="0" lang="es-MX" altLang="es-MX" sz="1600" b="0" i="0" u="none" strike="noStrike" cap="none" normalizeH="0" baseline="0" dirty="0">
                <a:ln>
                  <a:noFill/>
                </a:ln>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*Artículos 2º y 150 de la Constitución Política del Estado de Sonora; 6 fracción III, 91 fracción VIII, 131 y 157 de la Ley de Gobierno y Administración Municipal; 6, 20, 28, 30, 42, 50, 56, 61 último párrafo y 80 último párrafo de la Ley General de Contabilidad Gubernamental; 6 y 7 de la Ley Estatal de Responsabilidades; y demás que resulten aplicables.</a:t>
            </a:r>
            <a:endParaRPr kumimoji="0" lang="es-MX" altLang="es-MX" sz="16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0" fontAlgn="base" latinLnBrk="0" hangingPunct="0">
              <a:lnSpc>
                <a:spcPct val="100000"/>
              </a:lnSpc>
              <a:spcBef>
                <a:spcPct val="0"/>
              </a:spcBef>
              <a:spcAft>
                <a:spcPts val="600"/>
              </a:spcAft>
              <a:buClrTx/>
              <a:buSzTx/>
              <a:buFontTx/>
              <a:buNone/>
              <a:tabLst/>
            </a:pPr>
            <a:r>
              <a:rPr kumimoji="0" lang="es-MX" altLang="es-MX" sz="1600" b="1" i="0" u="none" strike="noStrike" cap="none" normalizeH="0" baseline="0" dirty="0">
                <a:ln>
                  <a:noFill/>
                </a:ln>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Medida de Solventación</a:t>
            </a:r>
            <a:endParaRPr kumimoji="0" lang="es-MX" altLang="es-MX" sz="16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0" fontAlgn="base" latinLnBrk="0" hangingPunct="0">
              <a:lnSpc>
                <a:spcPct val="100000"/>
              </a:lnSpc>
              <a:spcBef>
                <a:spcPct val="0"/>
              </a:spcBef>
              <a:spcAft>
                <a:spcPts val="600"/>
              </a:spcAft>
              <a:buClrTx/>
              <a:buSzTx/>
              <a:buFontTx/>
              <a:buNone/>
              <a:tabLst/>
            </a:pPr>
            <a:r>
              <a:rPr kumimoji="0" lang="es-MX" altLang="es-MX" sz="1600" b="0" i="0" u="none" strike="noStrike" cap="none" normalizeH="0" baseline="0" dirty="0">
                <a:ln>
                  <a:noFill/>
                </a:ln>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Justificar el motivo o razón de lo observado, acreditar la implementación de los acuerdos del CONAC en mención. Así mismo acreditar el inicio y conclusión del procedimiento de responsabilidad a que haya lugar, además de las medidas y reglas establecidas con el propósito de que no ocurra de nuevo esta situación.</a:t>
            </a:r>
            <a:endParaRPr kumimoji="0" lang="es-MX" altLang="es-MX"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6109506"/>
      </p:ext>
    </p:extLst>
  </p:cSld>
  <p:clrMapOvr>
    <a:masterClrMapping/>
  </p:clrMapOvr>
  <p:transition spd="slow"/>
</p:sld>
</file>

<file path=ppt/theme/theme1.xml><?xml version="1.0" encoding="utf-8"?>
<a:theme xmlns:a="http://schemas.openxmlformats.org/drawingml/2006/main" name="isaf am">
  <a:themeElements>
    <a:clrScheme name="IR 2017">
      <a:dk1>
        <a:sysClr val="windowText" lastClr="000000"/>
      </a:dk1>
      <a:lt1>
        <a:sysClr val="window" lastClr="FFFFFF"/>
      </a:lt1>
      <a:dk2>
        <a:srgbClr val="323232"/>
      </a:dk2>
      <a:lt2>
        <a:srgbClr val="C8C8C8"/>
      </a:lt2>
      <a:accent1>
        <a:srgbClr val="F07F09"/>
      </a:accent1>
      <a:accent2>
        <a:srgbClr val="812147"/>
      </a:accent2>
      <a:accent3>
        <a:srgbClr val="1B587C"/>
      </a:accent3>
      <a:accent4>
        <a:srgbClr val="287D77"/>
      </a:accent4>
      <a:accent5>
        <a:srgbClr val="990033"/>
      </a:accent5>
      <a:accent6>
        <a:srgbClr val="C19859"/>
      </a:accent6>
      <a:hlink>
        <a:srgbClr val="6B9F25"/>
      </a:hlink>
      <a:folHlink>
        <a:srgbClr val="B26B02"/>
      </a:folHlink>
    </a:clrScheme>
    <a:fontScheme name="source">
      <a:majorFont>
        <a:latin typeface="Source Sans Pro Black"/>
        <a:ea typeface=""/>
        <a:cs typeface=""/>
      </a:majorFont>
      <a:minorFont>
        <a:latin typeface="Source Sans Pro"/>
        <a:ea typeface=""/>
        <a:cs typeface=""/>
      </a:minorFont>
    </a:fontScheme>
    <a:fmtScheme name="Borde de resplandor">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isaf am" id="{5876D89F-858A-4622-B92B-DE4F013F7281}" vid="{754897CA-C0B3-463A-9958-CB867A9588A8}"/>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isaf am</Template>
  <TotalTime>6023</TotalTime>
  <Words>1720</Words>
  <Application>Microsoft Office PowerPoint</Application>
  <PresentationFormat>Panorámica</PresentationFormat>
  <Paragraphs>373</Paragraphs>
  <Slides>9</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9</vt:i4>
      </vt:variant>
    </vt:vector>
  </HeadingPairs>
  <TitlesOfParts>
    <vt:vector size="17" baseType="lpstr">
      <vt:lpstr>Arial</vt:lpstr>
      <vt:lpstr>Calibri</vt:lpstr>
      <vt:lpstr>Source Sans Pro</vt:lpstr>
      <vt:lpstr>Source Sans Pro Light</vt:lpstr>
      <vt:lpstr>Source Sans Pro Black</vt:lpstr>
      <vt:lpstr>Wingdings</vt:lpstr>
      <vt:lpstr>Open Sans</vt:lpstr>
      <vt:lpstr>isaf am</vt:lpstr>
      <vt:lpstr> Implementación del Sistema SAACG.NET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proceso de fiscalización en los municipios de Sonora</dc:title>
  <dc:creator>Luis Armando Moreno</dc:creator>
  <cp:lastModifiedBy>MARTIN ALBERTO IBARRA GALLARDO</cp:lastModifiedBy>
  <cp:revision>521</cp:revision>
  <cp:lastPrinted>2019-09-23T15:36:37Z</cp:lastPrinted>
  <dcterms:created xsi:type="dcterms:W3CDTF">2018-10-21T18:23:47Z</dcterms:created>
  <dcterms:modified xsi:type="dcterms:W3CDTF">2020-12-03T19:00:40Z</dcterms:modified>
</cp:coreProperties>
</file>