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7"/>
  </p:notesMasterIdLst>
  <p:handoutMasterIdLst>
    <p:handoutMasterId r:id="rId8"/>
  </p:handoutMasterIdLst>
  <p:sldIdLst>
    <p:sldId id="256" r:id="rId2"/>
    <p:sldId id="666" r:id="rId3"/>
    <p:sldId id="715" r:id="rId4"/>
    <p:sldId id="727" r:id="rId5"/>
    <p:sldId id="728" r:id="rId6"/>
  </p:sldIdLst>
  <p:sldSz cx="12192000" cy="6858000"/>
  <p:notesSz cx="6797675" cy="9928225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Open Sans" panose="020B0604020202020204" charset="0"/>
      <p:regular r:id="rId13"/>
      <p:bold r:id="rId14"/>
      <p:italic r:id="rId15"/>
      <p:boldItalic r:id="rId16"/>
    </p:embeddedFont>
    <p:embeddedFont>
      <p:font typeface="Source Sans Pro" panose="020B0503030403020204" pitchFamily="34" charset="0"/>
      <p:regular r:id="rId17"/>
      <p:bold r:id="rId18"/>
      <p:italic r:id="rId19"/>
      <p:boldItalic r:id="rId20"/>
    </p:embeddedFont>
    <p:embeddedFont>
      <p:font typeface="Source Sans Pro Black" panose="020B0803030403020204" pitchFamily="34" charset="0"/>
      <p:bold r:id="rId21"/>
      <p:boldItalic r:id="rId22"/>
    </p:embeddedFont>
    <p:embeddedFont>
      <p:font typeface="Source Sans Pro Light" panose="020B0403030403020204" pitchFamily="34" charset="0"/>
      <p:regular r:id="rId23"/>
      <p:italic r:id="rId24"/>
    </p:embeddedFont>
  </p:embeddedFontLst>
  <p:defaultTextStyle>
    <a:defPPr>
      <a:defRPr lang="es-MX"/>
    </a:defPPr>
    <a:lvl1pPr marL="0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7517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55035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82552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10069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37587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65104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92622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20139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CEE10514-7A8A-4CD0-9D14-0BA3978D41A6}">
          <p14:sldIdLst>
            <p14:sldId id="256"/>
            <p14:sldId id="666"/>
            <p14:sldId id="715"/>
            <p14:sldId id="727"/>
            <p14:sldId id="72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millan" initials="P" lastIdx="1" clrIdx="0">
    <p:extLst>
      <p:ext uri="{19B8F6BF-5375-455C-9EA6-DF929625EA0E}">
        <p15:presenceInfo xmlns:p15="http://schemas.microsoft.com/office/powerpoint/2012/main" userId="Pmillan" providerId="None"/>
      </p:ext>
    </p:extLst>
  </p:cmAuthor>
  <p:cmAuthor id="2" name="L.C.P. José Enrique Haro" initials="LJEH" lastIdx="2" clrIdx="1">
    <p:extLst>
      <p:ext uri="{19B8F6BF-5375-455C-9EA6-DF929625EA0E}">
        <p15:presenceInfo xmlns:p15="http://schemas.microsoft.com/office/powerpoint/2012/main" userId="L.C.P. José Enrique Haro" providerId="None"/>
      </p:ext>
    </p:extLst>
  </p:cmAuthor>
  <p:cmAuthor id="3" name="Auditor SEVAC ISAF" initials="ASI" lastIdx="1" clrIdx="2">
    <p:extLst>
      <p:ext uri="{19B8F6BF-5375-455C-9EA6-DF929625EA0E}">
        <p15:presenceInfo xmlns:p15="http://schemas.microsoft.com/office/powerpoint/2012/main" userId="S::sevac@isafgobmx.onmicrosoft.com::604917ec-9507-4c2a-babb-0d9cc6199d4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2147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249" autoAdjust="0"/>
  </p:normalViewPr>
  <p:slideViewPr>
    <p:cSldViewPr snapToGrid="0">
      <p:cViewPr varScale="1">
        <p:scale>
          <a:sx n="68" d="100"/>
          <a:sy n="68" d="100"/>
        </p:scale>
        <p:origin x="822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4532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2988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font" Target="fonts/font16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font" Target="fonts/font15.fntdata"/><Relationship Id="rId28" Type="http://schemas.openxmlformats.org/officeDocument/2006/relationships/theme" Target="theme/theme1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font" Target="fonts/font14.fntdata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5581F6-2173-4901-BEA4-25CF19B901A7}" type="doc">
      <dgm:prSet loTypeId="urn:microsoft.com/office/officeart/2005/8/layout/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MX"/>
        </a:p>
      </dgm:t>
    </dgm:pt>
    <dgm:pt modelId="{A831342D-F50B-4CC6-8E93-BC25F4683801}">
      <dgm:prSet phldrT="[Texto]" custT="1"/>
      <dgm:spPr/>
      <dgm:t>
        <a:bodyPr/>
        <a:lstStyle/>
        <a:p>
          <a:r>
            <a:rPr lang="es-MX" sz="1400" dirty="0"/>
            <a:t>1</a:t>
          </a:r>
          <a:r>
            <a:rPr lang="es-MX" sz="1500" b="1" dirty="0"/>
            <a:t>. </a:t>
          </a:r>
          <a:r>
            <a:rPr lang="es-ES" sz="1500" b="1" dirty="0"/>
            <a:t>Identificar </a:t>
          </a:r>
          <a:r>
            <a:rPr lang="es-ES" sz="1400" dirty="0"/>
            <a:t>las subcuentas o partidas que presentan Gastos Por Comprobar con antigüedad mayor a un mes.</a:t>
          </a:r>
          <a:endParaRPr lang="es-MX" sz="1400" dirty="0"/>
        </a:p>
      </dgm:t>
    </dgm:pt>
    <dgm:pt modelId="{B4B86CEF-7847-497D-ACAB-F08C3893698A}" type="parTrans" cxnId="{8801D6D6-F98B-4A36-ACA0-51F5D032E41C}">
      <dgm:prSet/>
      <dgm:spPr/>
      <dgm:t>
        <a:bodyPr/>
        <a:lstStyle/>
        <a:p>
          <a:endParaRPr lang="es-MX" sz="1400"/>
        </a:p>
      </dgm:t>
    </dgm:pt>
    <dgm:pt modelId="{BA17D694-5078-4229-9F3E-4936E945EC24}" type="sibTrans" cxnId="{8801D6D6-F98B-4A36-ACA0-51F5D032E41C}">
      <dgm:prSet custT="1"/>
      <dgm:spPr/>
      <dgm:t>
        <a:bodyPr/>
        <a:lstStyle/>
        <a:p>
          <a:endParaRPr lang="es-MX" sz="1400"/>
        </a:p>
      </dgm:t>
    </dgm:pt>
    <dgm:pt modelId="{B195C1DF-BC52-4FE7-92B3-C4658F6CB60E}">
      <dgm:prSet custT="1"/>
      <dgm:spPr/>
      <dgm:t>
        <a:bodyPr/>
        <a:lstStyle/>
        <a:p>
          <a:r>
            <a:rPr lang="es-MX" sz="1400" dirty="0"/>
            <a:t>2. </a:t>
          </a:r>
          <a:r>
            <a:rPr lang="es-MX" sz="1500" b="1" dirty="0"/>
            <a:t>Determinar el origen </a:t>
          </a:r>
          <a:r>
            <a:rPr lang="es-MX" sz="1400" dirty="0"/>
            <a:t>de los saldos, realizando un análisis de los movimientos contables en el sistema mediante los auxiliares contables.</a:t>
          </a:r>
        </a:p>
      </dgm:t>
    </dgm:pt>
    <dgm:pt modelId="{A5B5EE2A-6242-40B7-8A3A-8C117EC31814}" type="parTrans" cxnId="{279F5FB7-6D4A-4FDB-806F-4DF34C39C153}">
      <dgm:prSet/>
      <dgm:spPr/>
      <dgm:t>
        <a:bodyPr/>
        <a:lstStyle/>
        <a:p>
          <a:endParaRPr lang="es-MX" sz="1400"/>
        </a:p>
      </dgm:t>
    </dgm:pt>
    <dgm:pt modelId="{0C15C34B-01B2-46EF-B211-A66BF2D5DD65}" type="sibTrans" cxnId="{279F5FB7-6D4A-4FDB-806F-4DF34C39C153}">
      <dgm:prSet custT="1"/>
      <dgm:spPr/>
      <dgm:t>
        <a:bodyPr/>
        <a:lstStyle/>
        <a:p>
          <a:endParaRPr lang="es-MX" sz="1400"/>
        </a:p>
      </dgm:t>
    </dgm:pt>
    <dgm:pt modelId="{58574021-4CE5-4ADE-AAD3-FF5BCF365E24}">
      <dgm:prSet custT="1"/>
      <dgm:spPr/>
      <dgm:t>
        <a:bodyPr/>
        <a:lstStyle/>
        <a:p>
          <a:r>
            <a:rPr lang="es-MX" sz="1400" dirty="0"/>
            <a:t>3. </a:t>
          </a:r>
          <a:r>
            <a:rPr lang="es-ES" sz="1400" dirty="0"/>
            <a:t>Verificar que las pólizas que integran el saldo contable cuenten con la </a:t>
          </a:r>
          <a:r>
            <a:rPr lang="es-ES" sz="1500" b="1" dirty="0"/>
            <a:t>documentación</a:t>
          </a:r>
          <a:r>
            <a:rPr lang="es-ES" sz="1400" dirty="0"/>
            <a:t> que permita en el futuro realizar el cobro por la vía </a:t>
          </a:r>
          <a:r>
            <a:rPr lang="es-ES" sz="1500" b="1" dirty="0"/>
            <a:t>Administrativa, Extrajudicial o Judicial</a:t>
          </a:r>
          <a:r>
            <a:rPr lang="es-ES" sz="1400" dirty="0"/>
            <a:t>, o en su defecto recabar el documento (pagaré, etc.) que permita realizar acciones de cobranza.</a:t>
          </a:r>
          <a:endParaRPr lang="es-MX" sz="1400" dirty="0"/>
        </a:p>
      </dgm:t>
    </dgm:pt>
    <dgm:pt modelId="{0CFAF233-77BC-4899-A5A8-37D4B93AB4E0}" type="parTrans" cxnId="{473A44B3-C3FF-4EEB-BB53-D3CC5E0CDA21}">
      <dgm:prSet/>
      <dgm:spPr/>
      <dgm:t>
        <a:bodyPr/>
        <a:lstStyle/>
        <a:p>
          <a:endParaRPr lang="es-MX" sz="1400"/>
        </a:p>
      </dgm:t>
    </dgm:pt>
    <dgm:pt modelId="{11790D69-BEB1-4C1E-A53C-2A22D9EC0ED8}" type="sibTrans" cxnId="{473A44B3-C3FF-4EEB-BB53-D3CC5E0CDA21}">
      <dgm:prSet custT="1"/>
      <dgm:spPr/>
      <dgm:t>
        <a:bodyPr/>
        <a:lstStyle/>
        <a:p>
          <a:endParaRPr lang="es-MX" sz="1400"/>
        </a:p>
      </dgm:t>
    </dgm:pt>
    <dgm:pt modelId="{BF2FE851-F3AC-4DBA-9451-19F8E24FD2C2}">
      <dgm:prSet custT="1"/>
      <dgm:spPr/>
      <dgm:t>
        <a:bodyPr/>
        <a:lstStyle/>
        <a:p>
          <a:r>
            <a:rPr lang="es-ES" sz="1400" dirty="0"/>
            <a:t>5.- Integrar expediente con la documentación soporte y someter al </a:t>
          </a:r>
          <a:r>
            <a:rPr lang="es-ES" sz="1500" b="1" dirty="0"/>
            <a:t>Área Jurídica </a:t>
          </a:r>
          <a:r>
            <a:rPr lang="es-ES" sz="1400" dirty="0"/>
            <a:t>del Ente, para determinar la factibilidad de cobrar mediante nómina, el saldo de lo adeudado, tomando en cuenta el tiempo que resta a la Administración en turno.</a:t>
          </a:r>
          <a:endParaRPr lang="es-MX" sz="1400" dirty="0"/>
        </a:p>
      </dgm:t>
    </dgm:pt>
    <dgm:pt modelId="{D3B0F6B9-78E1-4E9D-99DE-5BBA8801F56D}" type="parTrans" cxnId="{B7DF79CB-4811-48AD-A733-3C85B282B493}">
      <dgm:prSet/>
      <dgm:spPr/>
      <dgm:t>
        <a:bodyPr/>
        <a:lstStyle/>
        <a:p>
          <a:endParaRPr lang="es-MX" sz="1400"/>
        </a:p>
      </dgm:t>
    </dgm:pt>
    <dgm:pt modelId="{6DA74B62-9AE6-47B2-84B3-9251314D1EFB}" type="sibTrans" cxnId="{B7DF79CB-4811-48AD-A733-3C85B282B493}">
      <dgm:prSet custT="1"/>
      <dgm:spPr/>
      <dgm:t>
        <a:bodyPr/>
        <a:lstStyle/>
        <a:p>
          <a:endParaRPr lang="es-MX" sz="1400"/>
        </a:p>
      </dgm:t>
    </dgm:pt>
    <dgm:pt modelId="{C8E1497B-AB61-4B84-8FAA-880AE0DD5066}">
      <dgm:prSet custT="1"/>
      <dgm:spPr/>
      <dgm:t>
        <a:bodyPr/>
        <a:lstStyle/>
        <a:p>
          <a:r>
            <a:rPr lang="es-MX" sz="1400" dirty="0"/>
            <a:t>4. </a:t>
          </a:r>
          <a:r>
            <a:rPr lang="es-ES" sz="1500" b="1" dirty="0"/>
            <a:t>Notificar por escrito </a:t>
          </a:r>
          <a:r>
            <a:rPr lang="es-ES" sz="1400" dirty="0"/>
            <a:t>al Servidor Público  Activo que cuenta con Gastos por Comprobar para que a la brevedad se ponga al corriente, recabando del deudor pagaré o documento que soporte el saldo y que pueda ser utilizado en caso de acciones de cobranza.</a:t>
          </a:r>
          <a:endParaRPr lang="es-MX" sz="1400" dirty="0"/>
        </a:p>
      </dgm:t>
    </dgm:pt>
    <dgm:pt modelId="{7E778FF4-C949-4C38-9339-C1B2E15A93E6}" type="parTrans" cxnId="{8C55A8DA-D203-473A-B4AF-1A07CB5D6158}">
      <dgm:prSet/>
      <dgm:spPr/>
      <dgm:t>
        <a:bodyPr/>
        <a:lstStyle/>
        <a:p>
          <a:endParaRPr lang="es-MX" sz="1400"/>
        </a:p>
      </dgm:t>
    </dgm:pt>
    <dgm:pt modelId="{AB583A17-99A4-49AA-A987-A2E02F0A076A}" type="sibTrans" cxnId="{8C55A8DA-D203-473A-B4AF-1A07CB5D6158}">
      <dgm:prSet custT="1"/>
      <dgm:spPr/>
      <dgm:t>
        <a:bodyPr/>
        <a:lstStyle/>
        <a:p>
          <a:endParaRPr lang="es-MX" sz="1400"/>
        </a:p>
      </dgm:t>
    </dgm:pt>
    <dgm:pt modelId="{37A397E0-EFF1-4579-A4EE-676EA5DD9A2A}">
      <dgm:prSet custT="1"/>
      <dgm:spPr/>
      <dgm:t>
        <a:bodyPr/>
        <a:lstStyle/>
        <a:p>
          <a:r>
            <a:rPr lang="es-ES" sz="1400" dirty="0"/>
            <a:t>6.- Analizar las posibilidades de cobro vía nómina, según la evidencia recabada en el expediente, emitiendo dictamen en el cual se establezca el monto máximo a descontar.</a:t>
          </a:r>
          <a:endParaRPr lang="es-MX" sz="1400" dirty="0"/>
        </a:p>
      </dgm:t>
    </dgm:pt>
    <dgm:pt modelId="{9B530EA2-049E-437B-AC9F-A7D3E9D0E1DA}" type="parTrans" cxnId="{6DE83592-FE38-458D-B92C-61181217B565}">
      <dgm:prSet/>
      <dgm:spPr/>
      <dgm:t>
        <a:bodyPr/>
        <a:lstStyle/>
        <a:p>
          <a:endParaRPr lang="es-MX" sz="1400"/>
        </a:p>
      </dgm:t>
    </dgm:pt>
    <dgm:pt modelId="{C6C4B3BE-2DE7-41CB-BB00-089ECA8CAEFE}" type="sibTrans" cxnId="{6DE83592-FE38-458D-B92C-61181217B565}">
      <dgm:prSet custT="1"/>
      <dgm:spPr/>
      <dgm:t>
        <a:bodyPr/>
        <a:lstStyle/>
        <a:p>
          <a:endParaRPr lang="es-MX" sz="1400"/>
        </a:p>
      </dgm:t>
    </dgm:pt>
    <dgm:pt modelId="{A05FE870-F99F-4CCA-8E15-17263949C7C5}">
      <dgm:prSet custT="1"/>
      <dgm:spPr/>
      <dgm:t>
        <a:bodyPr/>
        <a:lstStyle/>
        <a:p>
          <a:r>
            <a:rPr lang="es-MX" sz="1400" dirty="0"/>
            <a:t>7. </a:t>
          </a:r>
          <a:r>
            <a:rPr lang="es-ES" sz="1400" dirty="0"/>
            <a:t>De ser procedente el cobro vía nómina, girar instrucciones al área de </a:t>
          </a:r>
          <a:r>
            <a:rPr lang="es-ES" sz="1500" b="1" dirty="0"/>
            <a:t>personal o recursos humanos  </a:t>
          </a:r>
          <a:r>
            <a:rPr lang="es-ES" sz="1400" dirty="0"/>
            <a:t>para el cobro quincenal de lo adeudado.</a:t>
          </a:r>
        </a:p>
      </dgm:t>
    </dgm:pt>
    <dgm:pt modelId="{E237273E-D236-4E8B-913E-A92FC0D093C0}" type="parTrans" cxnId="{90E2E8BE-4F49-4992-982E-D9A5A185297A}">
      <dgm:prSet/>
      <dgm:spPr/>
      <dgm:t>
        <a:bodyPr/>
        <a:lstStyle/>
        <a:p>
          <a:endParaRPr lang="es-MX" sz="1400"/>
        </a:p>
      </dgm:t>
    </dgm:pt>
    <dgm:pt modelId="{3B6976F4-D880-45F4-9813-A35D1A744018}" type="sibTrans" cxnId="{90E2E8BE-4F49-4992-982E-D9A5A185297A}">
      <dgm:prSet/>
      <dgm:spPr/>
      <dgm:t>
        <a:bodyPr/>
        <a:lstStyle/>
        <a:p>
          <a:endParaRPr lang="es-MX" sz="1400"/>
        </a:p>
      </dgm:t>
    </dgm:pt>
    <dgm:pt modelId="{5C55A6D2-209F-4F3A-8BC9-FED5AEDA4942}">
      <dgm:prSet custT="1"/>
      <dgm:spPr/>
      <dgm:t>
        <a:bodyPr/>
        <a:lstStyle/>
        <a:p>
          <a:r>
            <a:rPr lang="es-ES" sz="1400" dirty="0"/>
            <a:t>8.- Dar </a:t>
          </a:r>
          <a:r>
            <a:rPr lang="es-ES" sz="1500" b="1" dirty="0"/>
            <a:t>seguimiento</a:t>
          </a:r>
          <a:r>
            <a:rPr lang="es-ES" sz="1400" dirty="0"/>
            <a:t> a los cobros realizados vía nómina hasta que se cubra el adeudo y realizar ajustes en la Contabilidad.</a:t>
          </a:r>
          <a:endParaRPr lang="es-MX" sz="1400" dirty="0"/>
        </a:p>
      </dgm:t>
    </dgm:pt>
    <dgm:pt modelId="{6E01C248-4506-41FA-A369-AA9319629FEC}" type="parTrans" cxnId="{ECB57FE0-8C1B-469A-A08F-DE10FD7D6ECB}">
      <dgm:prSet/>
      <dgm:spPr/>
      <dgm:t>
        <a:bodyPr/>
        <a:lstStyle/>
        <a:p>
          <a:endParaRPr lang="es-MX"/>
        </a:p>
      </dgm:t>
    </dgm:pt>
    <dgm:pt modelId="{FD652213-F648-4463-A7EA-EBC7689C9938}" type="sibTrans" cxnId="{ECB57FE0-8C1B-469A-A08F-DE10FD7D6ECB}">
      <dgm:prSet/>
      <dgm:spPr/>
      <dgm:t>
        <a:bodyPr/>
        <a:lstStyle/>
        <a:p>
          <a:endParaRPr lang="es-MX"/>
        </a:p>
      </dgm:t>
    </dgm:pt>
    <dgm:pt modelId="{9B64295D-9DDC-43AB-B877-F4049548D677}" type="pres">
      <dgm:prSet presAssocID="{B85581F6-2173-4901-BEA4-25CF19B901A7}" presName="diagram" presStyleCnt="0">
        <dgm:presLayoutVars>
          <dgm:dir/>
          <dgm:resizeHandles val="exact"/>
        </dgm:presLayoutVars>
      </dgm:prSet>
      <dgm:spPr/>
    </dgm:pt>
    <dgm:pt modelId="{237298F4-CC38-432D-84A1-A0857A932140}" type="pres">
      <dgm:prSet presAssocID="{A831342D-F50B-4CC6-8E93-BC25F4683801}" presName="node" presStyleLbl="node1" presStyleIdx="0" presStyleCnt="8" custScaleX="150009" custScaleY="189796">
        <dgm:presLayoutVars>
          <dgm:bulletEnabled val="1"/>
        </dgm:presLayoutVars>
      </dgm:prSet>
      <dgm:spPr/>
    </dgm:pt>
    <dgm:pt modelId="{28778A57-55CC-4B49-867C-E435FA1F9A13}" type="pres">
      <dgm:prSet presAssocID="{BA17D694-5078-4229-9F3E-4936E945EC24}" presName="sibTrans" presStyleLbl="sibTrans2D1" presStyleIdx="0" presStyleCnt="7"/>
      <dgm:spPr/>
    </dgm:pt>
    <dgm:pt modelId="{0F826AE7-589C-42CF-AA27-FE5EB4FB28D3}" type="pres">
      <dgm:prSet presAssocID="{BA17D694-5078-4229-9F3E-4936E945EC24}" presName="connectorText" presStyleLbl="sibTrans2D1" presStyleIdx="0" presStyleCnt="7"/>
      <dgm:spPr/>
    </dgm:pt>
    <dgm:pt modelId="{BA67574B-0294-43C4-BE68-45DB59173A8A}" type="pres">
      <dgm:prSet presAssocID="{B195C1DF-BC52-4FE7-92B3-C4658F6CB60E}" presName="node" presStyleLbl="node1" presStyleIdx="1" presStyleCnt="8" custScaleX="167643" custScaleY="196797">
        <dgm:presLayoutVars>
          <dgm:bulletEnabled val="1"/>
        </dgm:presLayoutVars>
      </dgm:prSet>
      <dgm:spPr/>
    </dgm:pt>
    <dgm:pt modelId="{0781F913-D263-4696-9AA0-584AB4968844}" type="pres">
      <dgm:prSet presAssocID="{0C15C34B-01B2-46EF-B211-A66BF2D5DD65}" presName="sibTrans" presStyleLbl="sibTrans2D1" presStyleIdx="1" presStyleCnt="7"/>
      <dgm:spPr/>
    </dgm:pt>
    <dgm:pt modelId="{4967F2E5-22D1-4F3D-94A3-B2DA79256DAE}" type="pres">
      <dgm:prSet presAssocID="{0C15C34B-01B2-46EF-B211-A66BF2D5DD65}" presName="connectorText" presStyleLbl="sibTrans2D1" presStyleIdx="1" presStyleCnt="7"/>
      <dgm:spPr/>
    </dgm:pt>
    <dgm:pt modelId="{C0FE1F4E-E96E-4C21-B311-26BDEEA9FD48}" type="pres">
      <dgm:prSet presAssocID="{58574021-4CE5-4ADE-AAD3-FF5BCF365E24}" presName="node" presStyleLbl="node1" presStyleIdx="2" presStyleCnt="8" custScaleX="253077" custScaleY="239619">
        <dgm:presLayoutVars>
          <dgm:bulletEnabled val="1"/>
        </dgm:presLayoutVars>
      </dgm:prSet>
      <dgm:spPr/>
    </dgm:pt>
    <dgm:pt modelId="{06CB3001-9DEF-4243-9D2D-AE1090CC7E3C}" type="pres">
      <dgm:prSet presAssocID="{11790D69-BEB1-4C1E-A53C-2A22D9EC0ED8}" presName="sibTrans" presStyleLbl="sibTrans2D1" presStyleIdx="2" presStyleCnt="7"/>
      <dgm:spPr/>
    </dgm:pt>
    <dgm:pt modelId="{988D7CE8-6B11-4E6B-A27E-99D623085B0C}" type="pres">
      <dgm:prSet presAssocID="{11790D69-BEB1-4C1E-A53C-2A22D9EC0ED8}" presName="connectorText" presStyleLbl="sibTrans2D1" presStyleIdx="2" presStyleCnt="7"/>
      <dgm:spPr/>
    </dgm:pt>
    <dgm:pt modelId="{5DCAA3E4-32B4-4514-B876-FCC46BF042E4}" type="pres">
      <dgm:prSet presAssocID="{C8E1497B-AB61-4B84-8FAA-880AE0DD5066}" presName="node" presStyleLbl="node1" presStyleIdx="3" presStyleCnt="8" custScaleX="215024" custScaleY="229247">
        <dgm:presLayoutVars>
          <dgm:bulletEnabled val="1"/>
        </dgm:presLayoutVars>
      </dgm:prSet>
      <dgm:spPr/>
    </dgm:pt>
    <dgm:pt modelId="{EF2CE81E-D6FA-482C-971B-698091CBF708}" type="pres">
      <dgm:prSet presAssocID="{AB583A17-99A4-49AA-A987-A2E02F0A076A}" presName="sibTrans" presStyleLbl="sibTrans2D1" presStyleIdx="3" presStyleCnt="7" custAng="21272531"/>
      <dgm:spPr/>
    </dgm:pt>
    <dgm:pt modelId="{8C1C053F-2110-4556-B468-045CE39AB8E3}" type="pres">
      <dgm:prSet presAssocID="{AB583A17-99A4-49AA-A987-A2E02F0A076A}" presName="connectorText" presStyleLbl="sibTrans2D1" presStyleIdx="3" presStyleCnt="7"/>
      <dgm:spPr/>
    </dgm:pt>
    <dgm:pt modelId="{3FA2EB6E-CA0C-46F9-8397-3F16721AEE21}" type="pres">
      <dgm:prSet presAssocID="{BF2FE851-F3AC-4DBA-9451-19F8E24FD2C2}" presName="node" presStyleLbl="node1" presStyleIdx="4" presStyleCnt="8" custScaleX="232223" custScaleY="233711">
        <dgm:presLayoutVars>
          <dgm:bulletEnabled val="1"/>
        </dgm:presLayoutVars>
      </dgm:prSet>
      <dgm:spPr/>
    </dgm:pt>
    <dgm:pt modelId="{65EFD879-FD4D-495C-AD20-E6DFF7301BFC}" type="pres">
      <dgm:prSet presAssocID="{6DA74B62-9AE6-47B2-84B3-9251314D1EFB}" presName="sibTrans" presStyleLbl="sibTrans2D1" presStyleIdx="4" presStyleCnt="7"/>
      <dgm:spPr/>
    </dgm:pt>
    <dgm:pt modelId="{7A6D9D37-8952-46BD-B531-529C4F56EE0E}" type="pres">
      <dgm:prSet presAssocID="{6DA74B62-9AE6-47B2-84B3-9251314D1EFB}" presName="connectorText" presStyleLbl="sibTrans2D1" presStyleIdx="4" presStyleCnt="7"/>
      <dgm:spPr/>
    </dgm:pt>
    <dgm:pt modelId="{D4BC9996-5F5C-4285-B3E8-7507C4456077}" type="pres">
      <dgm:prSet presAssocID="{37A397E0-EFF1-4579-A4EE-676EA5DD9A2A}" presName="node" presStyleLbl="node1" presStyleIdx="5" presStyleCnt="8" custScaleX="215215" custScaleY="188038">
        <dgm:presLayoutVars>
          <dgm:bulletEnabled val="1"/>
        </dgm:presLayoutVars>
      </dgm:prSet>
      <dgm:spPr/>
    </dgm:pt>
    <dgm:pt modelId="{CADEC231-8A4C-411C-B39F-394280DEFC16}" type="pres">
      <dgm:prSet presAssocID="{C6C4B3BE-2DE7-41CB-BB00-089ECA8CAEFE}" presName="sibTrans" presStyleLbl="sibTrans2D1" presStyleIdx="5" presStyleCnt="7"/>
      <dgm:spPr/>
    </dgm:pt>
    <dgm:pt modelId="{6F9C7EF3-4A45-43C4-B95D-017193993018}" type="pres">
      <dgm:prSet presAssocID="{C6C4B3BE-2DE7-41CB-BB00-089ECA8CAEFE}" presName="connectorText" presStyleLbl="sibTrans2D1" presStyleIdx="5" presStyleCnt="7"/>
      <dgm:spPr/>
    </dgm:pt>
    <dgm:pt modelId="{CAB09D31-7916-429C-8227-6A2C076704B6}" type="pres">
      <dgm:prSet presAssocID="{A05FE870-F99F-4CCA-8E15-17263949C7C5}" presName="node" presStyleLbl="node1" presStyleIdx="6" presStyleCnt="8" custScaleX="179441" custScaleY="176670">
        <dgm:presLayoutVars>
          <dgm:bulletEnabled val="1"/>
        </dgm:presLayoutVars>
      </dgm:prSet>
      <dgm:spPr/>
    </dgm:pt>
    <dgm:pt modelId="{CABF8071-99A2-4C31-919F-CF17F043A084}" type="pres">
      <dgm:prSet presAssocID="{3B6976F4-D880-45F4-9813-A35D1A744018}" presName="sibTrans" presStyleLbl="sibTrans2D1" presStyleIdx="6" presStyleCnt="7"/>
      <dgm:spPr/>
    </dgm:pt>
    <dgm:pt modelId="{7C2FFC56-D9EF-41EE-A2DC-82EC1F4E137F}" type="pres">
      <dgm:prSet presAssocID="{3B6976F4-D880-45F4-9813-A35D1A744018}" presName="connectorText" presStyleLbl="sibTrans2D1" presStyleIdx="6" presStyleCnt="7"/>
      <dgm:spPr/>
    </dgm:pt>
    <dgm:pt modelId="{F4F68A02-6470-4267-B1A2-C1E34E51ACBF}" type="pres">
      <dgm:prSet presAssocID="{5C55A6D2-209F-4F3A-8BC9-FED5AEDA4942}" presName="node" presStyleLbl="node1" presStyleIdx="7" presStyleCnt="8" custScaleX="162851" custScaleY="195542">
        <dgm:presLayoutVars>
          <dgm:bulletEnabled val="1"/>
        </dgm:presLayoutVars>
      </dgm:prSet>
      <dgm:spPr/>
    </dgm:pt>
  </dgm:ptLst>
  <dgm:cxnLst>
    <dgm:cxn modelId="{498AF275-201A-419B-9CB9-E463EA4A37D5}" type="presOf" srcId="{B85581F6-2173-4901-BEA4-25CF19B901A7}" destId="{9B64295D-9DDC-43AB-B877-F4049548D677}" srcOrd="0" destOrd="0" presId="urn:microsoft.com/office/officeart/2005/8/layout/process5"/>
    <dgm:cxn modelId="{37D21B59-9A80-437F-83DF-C8B27F0F3A34}" type="presOf" srcId="{AB583A17-99A4-49AA-A987-A2E02F0A076A}" destId="{8C1C053F-2110-4556-B468-045CE39AB8E3}" srcOrd="1" destOrd="0" presId="urn:microsoft.com/office/officeart/2005/8/layout/process5"/>
    <dgm:cxn modelId="{1E691C59-763F-4FAB-B1C0-AC3CE7B61617}" type="presOf" srcId="{37A397E0-EFF1-4579-A4EE-676EA5DD9A2A}" destId="{D4BC9996-5F5C-4285-B3E8-7507C4456077}" srcOrd="0" destOrd="0" presId="urn:microsoft.com/office/officeart/2005/8/layout/process5"/>
    <dgm:cxn modelId="{6DE83592-FE38-458D-B92C-61181217B565}" srcId="{B85581F6-2173-4901-BEA4-25CF19B901A7}" destId="{37A397E0-EFF1-4579-A4EE-676EA5DD9A2A}" srcOrd="5" destOrd="0" parTransId="{9B530EA2-049E-437B-AC9F-A7D3E9D0E1DA}" sibTransId="{C6C4B3BE-2DE7-41CB-BB00-089ECA8CAEFE}"/>
    <dgm:cxn modelId="{12FA6292-B409-4369-BE44-A99C124F31D9}" type="presOf" srcId="{3B6976F4-D880-45F4-9813-A35D1A744018}" destId="{7C2FFC56-D9EF-41EE-A2DC-82EC1F4E137F}" srcOrd="1" destOrd="0" presId="urn:microsoft.com/office/officeart/2005/8/layout/process5"/>
    <dgm:cxn modelId="{2466B793-8EB9-43E0-9508-25AA9412E956}" type="presOf" srcId="{C8E1497B-AB61-4B84-8FAA-880AE0DD5066}" destId="{5DCAA3E4-32B4-4514-B876-FCC46BF042E4}" srcOrd="0" destOrd="0" presId="urn:microsoft.com/office/officeart/2005/8/layout/process5"/>
    <dgm:cxn modelId="{124A939D-B2B3-41F1-997F-2F7CB31E13AD}" type="presOf" srcId="{5C55A6D2-209F-4F3A-8BC9-FED5AEDA4942}" destId="{F4F68A02-6470-4267-B1A2-C1E34E51ACBF}" srcOrd="0" destOrd="0" presId="urn:microsoft.com/office/officeart/2005/8/layout/process5"/>
    <dgm:cxn modelId="{23754AAB-6572-4E2F-959C-17D4EB3E1AAF}" type="presOf" srcId="{3B6976F4-D880-45F4-9813-A35D1A744018}" destId="{CABF8071-99A2-4C31-919F-CF17F043A084}" srcOrd="0" destOrd="0" presId="urn:microsoft.com/office/officeart/2005/8/layout/process5"/>
    <dgm:cxn modelId="{D5F93EB0-2D4F-400D-A274-CE4E83C12F08}" type="presOf" srcId="{BA17D694-5078-4229-9F3E-4936E945EC24}" destId="{0F826AE7-589C-42CF-AA27-FE5EB4FB28D3}" srcOrd="1" destOrd="0" presId="urn:microsoft.com/office/officeart/2005/8/layout/process5"/>
    <dgm:cxn modelId="{473A44B3-C3FF-4EEB-BB53-D3CC5E0CDA21}" srcId="{B85581F6-2173-4901-BEA4-25CF19B901A7}" destId="{58574021-4CE5-4ADE-AAD3-FF5BCF365E24}" srcOrd="2" destOrd="0" parTransId="{0CFAF233-77BC-4899-A5A8-37D4B93AB4E0}" sibTransId="{11790D69-BEB1-4C1E-A53C-2A22D9EC0ED8}"/>
    <dgm:cxn modelId="{279F5FB7-6D4A-4FDB-806F-4DF34C39C153}" srcId="{B85581F6-2173-4901-BEA4-25CF19B901A7}" destId="{B195C1DF-BC52-4FE7-92B3-C4658F6CB60E}" srcOrd="1" destOrd="0" parTransId="{A5B5EE2A-6242-40B7-8A3A-8C117EC31814}" sibTransId="{0C15C34B-01B2-46EF-B211-A66BF2D5DD65}"/>
    <dgm:cxn modelId="{E30658BC-2B48-4E95-BF5B-EAC2250CDCFA}" type="presOf" srcId="{6DA74B62-9AE6-47B2-84B3-9251314D1EFB}" destId="{7A6D9D37-8952-46BD-B531-529C4F56EE0E}" srcOrd="1" destOrd="0" presId="urn:microsoft.com/office/officeart/2005/8/layout/process5"/>
    <dgm:cxn modelId="{90E2E8BE-4F49-4992-982E-D9A5A185297A}" srcId="{B85581F6-2173-4901-BEA4-25CF19B901A7}" destId="{A05FE870-F99F-4CCA-8E15-17263949C7C5}" srcOrd="6" destOrd="0" parTransId="{E237273E-D236-4E8B-913E-A92FC0D093C0}" sibTransId="{3B6976F4-D880-45F4-9813-A35D1A744018}"/>
    <dgm:cxn modelId="{FA81D3C1-FA71-4C8D-A34B-FDA575F3B71D}" type="presOf" srcId="{6DA74B62-9AE6-47B2-84B3-9251314D1EFB}" destId="{65EFD879-FD4D-495C-AD20-E6DFF7301BFC}" srcOrd="0" destOrd="0" presId="urn:microsoft.com/office/officeart/2005/8/layout/process5"/>
    <dgm:cxn modelId="{12D0BACA-6A32-4B93-A28D-45F53E5DAB5D}" type="presOf" srcId="{0C15C34B-01B2-46EF-B211-A66BF2D5DD65}" destId="{4967F2E5-22D1-4F3D-94A3-B2DA79256DAE}" srcOrd="1" destOrd="0" presId="urn:microsoft.com/office/officeart/2005/8/layout/process5"/>
    <dgm:cxn modelId="{B7DF79CB-4811-48AD-A733-3C85B282B493}" srcId="{B85581F6-2173-4901-BEA4-25CF19B901A7}" destId="{BF2FE851-F3AC-4DBA-9451-19F8E24FD2C2}" srcOrd="4" destOrd="0" parTransId="{D3B0F6B9-78E1-4E9D-99DE-5BBA8801F56D}" sibTransId="{6DA74B62-9AE6-47B2-84B3-9251314D1EFB}"/>
    <dgm:cxn modelId="{4F8014CD-0DB2-42A2-BEE4-C8207C1DBFB6}" type="presOf" srcId="{C6C4B3BE-2DE7-41CB-BB00-089ECA8CAEFE}" destId="{CADEC231-8A4C-411C-B39F-394280DEFC16}" srcOrd="0" destOrd="0" presId="urn:microsoft.com/office/officeart/2005/8/layout/process5"/>
    <dgm:cxn modelId="{90B61ED0-657C-4B3F-BEAF-B1A930745C5E}" type="presOf" srcId="{11790D69-BEB1-4C1E-A53C-2A22D9EC0ED8}" destId="{06CB3001-9DEF-4243-9D2D-AE1090CC7E3C}" srcOrd="0" destOrd="0" presId="urn:microsoft.com/office/officeart/2005/8/layout/process5"/>
    <dgm:cxn modelId="{909EA6D0-7E89-428E-9121-C48934D3AB83}" type="presOf" srcId="{A05FE870-F99F-4CCA-8E15-17263949C7C5}" destId="{CAB09D31-7916-429C-8227-6A2C076704B6}" srcOrd="0" destOrd="0" presId="urn:microsoft.com/office/officeart/2005/8/layout/process5"/>
    <dgm:cxn modelId="{8801D6D6-F98B-4A36-ACA0-51F5D032E41C}" srcId="{B85581F6-2173-4901-BEA4-25CF19B901A7}" destId="{A831342D-F50B-4CC6-8E93-BC25F4683801}" srcOrd="0" destOrd="0" parTransId="{B4B86CEF-7847-497D-ACAB-F08C3893698A}" sibTransId="{BA17D694-5078-4229-9F3E-4936E945EC24}"/>
    <dgm:cxn modelId="{2EA58FD8-A596-45AE-A15E-F174066723C7}" type="presOf" srcId="{0C15C34B-01B2-46EF-B211-A66BF2D5DD65}" destId="{0781F913-D263-4696-9AA0-584AB4968844}" srcOrd="0" destOrd="0" presId="urn:microsoft.com/office/officeart/2005/8/layout/process5"/>
    <dgm:cxn modelId="{8C55A8DA-D203-473A-B4AF-1A07CB5D6158}" srcId="{B85581F6-2173-4901-BEA4-25CF19B901A7}" destId="{C8E1497B-AB61-4B84-8FAA-880AE0DD5066}" srcOrd="3" destOrd="0" parTransId="{7E778FF4-C949-4C38-9339-C1B2E15A93E6}" sibTransId="{AB583A17-99A4-49AA-A987-A2E02F0A076A}"/>
    <dgm:cxn modelId="{5DD4C6DE-5DD9-4A5F-BCBC-5BF845F2F075}" type="presOf" srcId="{C6C4B3BE-2DE7-41CB-BB00-089ECA8CAEFE}" destId="{6F9C7EF3-4A45-43C4-B95D-017193993018}" srcOrd="1" destOrd="0" presId="urn:microsoft.com/office/officeart/2005/8/layout/process5"/>
    <dgm:cxn modelId="{ECB57FE0-8C1B-469A-A08F-DE10FD7D6ECB}" srcId="{B85581F6-2173-4901-BEA4-25CF19B901A7}" destId="{5C55A6D2-209F-4F3A-8BC9-FED5AEDA4942}" srcOrd="7" destOrd="0" parTransId="{6E01C248-4506-41FA-A369-AA9319629FEC}" sibTransId="{FD652213-F648-4463-A7EA-EBC7689C9938}"/>
    <dgm:cxn modelId="{197F6BE6-6B7A-4A40-9011-03E99076299A}" type="presOf" srcId="{A831342D-F50B-4CC6-8E93-BC25F4683801}" destId="{237298F4-CC38-432D-84A1-A0857A932140}" srcOrd="0" destOrd="0" presId="urn:microsoft.com/office/officeart/2005/8/layout/process5"/>
    <dgm:cxn modelId="{7C0BC5EE-17B1-4F62-B173-2A3E8D784DEE}" type="presOf" srcId="{B195C1DF-BC52-4FE7-92B3-C4658F6CB60E}" destId="{BA67574B-0294-43C4-BE68-45DB59173A8A}" srcOrd="0" destOrd="0" presId="urn:microsoft.com/office/officeart/2005/8/layout/process5"/>
    <dgm:cxn modelId="{65B9EEEF-A761-4734-A662-A1E5186DCEF2}" type="presOf" srcId="{58574021-4CE5-4ADE-AAD3-FF5BCF365E24}" destId="{C0FE1F4E-E96E-4C21-B311-26BDEEA9FD48}" srcOrd="0" destOrd="0" presId="urn:microsoft.com/office/officeart/2005/8/layout/process5"/>
    <dgm:cxn modelId="{991C36F5-CFF0-4515-A27A-E262CE9359D4}" type="presOf" srcId="{BA17D694-5078-4229-9F3E-4936E945EC24}" destId="{28778A57-55CC-4B49-867C-E435FA1F9A13}" srcOrd="0" destOrd="0" presId="urn:microsoft.com/office/officeart/2005/8/layout/process5"/>
    <dgm:cxn modelId="{D9CBF7F6-EAAD-45FD-8A6F-B8E999551F83}" type="presOf" srcId="{11790D69-BEB1-4C1E-A53C-2A22D9EC0ED8}" destId="{988D7CE8-6B11-4E6B-A27E-99D623085B0C}" srcOrd="1" destOrd="0" presId="urn:microsoft.com/office/officeart/2005/8/layout/process5"/>
    <dgm:cxn modelId="{042151F8-078E-4EDE-AC4D-4C316A1C4CB6}" type="presOf" srcId="{AB583A17-99A4-49AA-A987-A2E02F0A076A}" destId="{EF2CE81E-D6FA-482C-971B-698091CBF708}" srcOrd="0" destOrd="0" presId="urn:microsoft.com/office/officeart/2005/8/layout/process5"/>
    <dgm:cxn modelId="{5FB1F9FD-BAC4-4448-B241-E792606AE7AF}" type="presOf" srcId="{BF2FE851-F3AC-4DBA-9451-19F8E24FD2C2}" destId="{3FA2EB6E-CA0C-46F9-8397-3F16721AEE21}" srcOrd="0" destOrd="0" presId="urn:microsoft.com/office/officeart/2005/8/layout/process5"/>
    <dgm:cxn modelId="{8F102D6F-C8CF-4546-872E-86B77B7AC7F3}" type="presParOf" srcId="{9B64295D-9DDC-43AB-B877-F4049548D677}" destId="{237298F4-CC38-432D-84A1-A0857A932140}" srcOrd="0" destOrd="0" presId="urn:microsoft.com/office/officeart/2005/8/layout/process5"/>
    <dgm:cxn modelId="{EA51C5DC-9E8E-42F0-9DEF-8868C64EDF4A}" type="presParOf" srcId="{9B64295D-9DDC-43AB-B877-F4049548D677}" destId="{28778A57-55CC-4B49-867C-E435FA1F9A13}" srcOrd="1" destOrd="0" presId="urn:microsoft.com/office/officeart/2005/8/layout/process5"/>
    <dgm:cxn modelId="{46885F17-5E4D-4A98-B5BC-2780ED938C6F}" type="presParOf" srcId="{28778A57-55CC-4B49-867C-E435FA1F9A13}" destId="{0F826AE7-589C-42CF-AA27-FE5EB4FB28D3}" srcOrd="0" destOrd="0" presId="urn:microsoft.com/office/officeart/2005/8/layout/process5"/>
    <dgm:cxn modelId="{381B2358-8190-4FE0-8FBB-C0272DC994BC}" type="presParOf" srcId="{9B64295D-9DDC-43AB-B877-F4049548D677}" destId="{BA67574B-0294-43C4-BE68-45DB59173A8A}" srcOrd="2" destOrd="0" presId="urn:microsoft.com/office/officeart/2005/8/layout/process5"/>
    <dgm:cxn modelId="{AF3C19B9-D0E1-4693-B2DC-9A8F0C9F3721}" type="presParOf" srcId="{9B64295D-9DDC-43AB-B877-F4049548D677}" destId="{0781F913-D263-4696-9AA0-584AB4968844}" srcOrd="3" destOrd="0" presId="urn:microsoft.com/office/officeart/2005/8/layout/process5"/>
    <dgm:cxn modelId="{F228509C-6A09-4F43-B1D8-46FEAB9E86B9}" type="presParOf" srcId="{0781F913-D263-4696-9AA0-584AB4968844}" destId="{4967F2E5-22D1-4F3D-94A3-B2DA79256DAE}" srcOrd="0" destOrd="0" presId="urn:microsoft.com/office/officeart/2005/8/layout/process5"/>
    <dgm:cxn modelId="{14E0A44A-A716-4679-B68F-FFBFE25C4222}" type="presParOf" srcId="{9B64295D-9DDC-43AB-B877-F4049548D677}" destId="{C0FE1F4E-E96E-4C21-B311-26BDEEA9FD48}" srcOrd="4" destOrd="0" presId="urn:microsoft.com/office/officeart/2005/8/layout/process5"/>
    <dgm:cxn modelId="{8259445A-ED9F-4515-A3B4-C78319F87713}" type="presParOf" srcId="{9B64295D-9DDC-43AB-B877-F4049548D677}" destId="{06CB3001-9DEF-4243-9D2D-AE1090CC7E3C}" srcOrd="5" destOrd="0" presId="urn:microsoft.com/office/officeart/2005/8/layout/process5"/>
    <dgm:cxn modelId="{5A6D45A3-336E-499F-94A4-E91618A3CA3B}" type="presParOf" srcId="{06CB3001-9DEF-4243-9D2D-AE1090CC7E3C}" destId="{988D7CE8-6B11-4E6B-A27E-99D623085B0C}" srcOrd="0" destOrd="0" presId="urn:microsoft.com/office/officeart/2005/8/layout/process5"/>
    <dgm:cxn modelId="{FE0EB993-1EBB-4E64-B8F2-22F1E86D8B02}" type="presParOf" srcId="{9B64295D-9DDC-43AB-B877-F4049548D677}" destId="{5DCAA3E4-32B4-4514-B876-FCC46BF042E4}" srcOrd="6" destOrd="0" presId="urn:microsoft.com/office/officeart/2005/8/layout/process5"/>
    <dgm:cxn modelId="{7FB11231-098F-40DC-A580-B2897C0045CA}" type="presParOf" srcId="{9B64295D-9DDC-43AB-B877-F4049548D677}" destId="{EF2CE81E-D6FA-482C-971B-698091CBF708}" srcOrd="7" destOrd="0" presId="urn:microsoft.com/office/officeart/2005/8/layout/process5"/>
    <dgm:cxn modelId="{2E542151-A34F-4342-89D4-ADC0EDFA608B}" type="presParOf" srcId="{EF2CE81E-D6FA-482C-971B-698091CBF708}" destId="{8C1C053F-2110-4556-B468-045CE39AB8E3}" srcOrd="0" destOrd="0" presId="urn:microsoft.com/office/officeart/2005/8/layout/process5"/>
    <dgm:cxn modelId="{8CAD93CC-5C8C-4B31-8F9B-29E98BDF9E48}" type="presParOf" srcId="{9B64295D-9DDC-43AB-B877-F4049548D677}" destId="{3FA2EB6E-CA0C-46F9-8397-3F16721AEE21}" srcOrd="8" destOrd="0" presId="urn:microsoft.com/office/officeart/2005/8/layout/process5"/>
    <dgm:cxn modelId="{F26A65FE-4429-4357-B28B-84B6AFA3A3F6}" type="presParOf" srcId="{9B64295D-9DDC-43AB-B877-F4049548D677}" destId="{65EFD879-FD4D-495C-AD20-E6DFF7301BFC}" srcOrd="9" destOrd="0" presId="urn:microsoft.com/office/officeart/2005/8/layout/process5"/>
    <dgm:cxn modelId="{F8619D85-CD4B-4E01-862B-7299000C5F32}" type="presParOf" srcId="{65EFD879-FD4D-495C-AD20-E6DFF7301BFC}" destId="{7A6D9D37-8952-46BD-B531-529C4F56EE0E}" srcOrd="0" destOrd="0" presId="urn:microsoft.com/office/officeart/2005/8/layout/process5"/>
    <dgm:cxn modelId="{9E871440-1206-4314-9F90-399DB398046E}" type="presParOf" srcId="{9B64295D-9DDC-43AB-B877-F4049548D677}" destId="{D4BC9996-5F5C-4285-B3E8-7507C4456077}" srcOrd="10" destOrd="0" presId="urn:microsoft.com/office/officeart/2005/8/layout/process5"/>
    <dgm:cxn modelId="{2D6D4974-F935-4996-9259-5C5F58E7BDED}" type="presParOf" srcId="{9B64295D-9DDC-43AB-B877-F4049548D677}" destId="{CADEC231-8A4C-411C-B39F-394280DEFC16}" srcOrd="11" destOrd="0" presId="urn:microsoft.com/office/officeart/2005/8/layout/process5"/>
    <dgm:cxn modelId="{9E6751EA-E68D-4BC7-B7FD-78ABD0B71702}" type="presParOf" srcId="{CADEC231-8A4C-411C-B39F-394280DEFC16}" destId="{6F9C7EF3-4A45-43C4-B95D-017193993018}" srcOrd="0" destOrd="0" presId="urn:microsoft.com/office/officeart/2005/8/layout/process5"/>
    <dgm:cxn modelId="{718615FF-AD44-4FB3-8F95-B58A5536C978}" type="presParOf" srcId="{9B64295D-9DDC-43AB-B877-F4049548D677}" destId="{CAB09D31-7916-429C-8227-6A2C076704B6}" srcOrd="12" destOrd="0" presId="urn:microsoft.com/office/officeart/2005/8/layout/process5"/>
    <dgm:cxn modelId="{AD04CD47-0290-4B83-A9F0-F7CCE73A6A09}" type="presParOf" srcId="{9B64295D-9DDC-43AB-B877-F4049548D677}" destId="{CABF8071-99A2-4C31-919F-CF17F043A084}" srcOrd="13" destOrd="0" presId="urn:microsoft.com/office/officeart/2005/8/layout/process5"/>
    <dgm:cxn modelId="{C2E5CB12-B68C-4F84-ABF6-B448AEEAB61A}" type="presParOf" srcId="{CABF8071-99A2-4C31-919F-CF17F043A084}" destId="{7C2FFC56-D9EF-41EE-A2DC-82EC1F4E137F}" srcOrd="0" destOrd="0" presId="urn:microsoft.com/office/officeart/2005/8/layout/process5"/>
    <dgm:cxn modelId="{68444D41-DF30-4CFC-9B3C-7FB53F1F5075}" type="presParOf" srcId="{9B64295D-9DDC-43AB-B877-F4049548D677}" destId="{F4F68A02-6470-4267-B1A2-C1E34E51ACBF}" srcOrd="14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298F4-CC38-432D-84A1-A0857A932140}">
      <dsp:nvSpPr>
        <dsp:cNvPr id="0" name=""/>
        <dsp:cNvSpPr/>
      </dsp:nvSpPr>
      <dsp:spPr>
        <a:xfrm>
          <a:off x="54829" y="569108"/>
          <a:ext cx="1947595" cy="147849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1</a:t>
          </a:r>
          <a:r>
            <a:rPr lang="es-MX" sz="1500" b="1" kern="1200" dirty="0"/>
            <a:t>. </a:t>
          </a:r>
          <a:r>
            <a:rPr lang="es-ES" sz="1500" b="1" kern="1200" dirty="0"/>
            <a:t>Identificar </a:t>
          </a:r>
          <a:r>
            <a:rPr lang="es-ES" sz="1400" kern="1200" dirty="0"/>
            <a:t>las subcuentas o partidas que presentan Gastos Por Comprobar con antigüedad mayor a un mes.</a:t>
          </a:r>
          <a:endParaRPr lang="es-MX" sz="1400" kern="1200" dirty="0"/>
        </a:p>
      </dsp:txBody>
      <dsp:txXfrm>
        <a:off x="98133" y="612412"/>
        <a:ext cx="1860987" cy="1391887"/>
      </dsp:txXfrm>
    </dsp:sp>
    <dsp:sp modelId="{28778A57-55CC-4B49-867C-E435FA1F9A13}">
      <dsp:nvSpPr>
        <dsp:cNvPr id="0" name=""/>
        <dsp:cNvSpPr/>
      </dsp:nvSpPr>
      <dsp:spPr>
        <a:xfrm>
          <a:off x="2116677" y="1147364"/>
          <a:ext cx="275243" cy="3219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>
        <a:off x="2116677" y="1211761"/>
        <a:ext cx="192670" cy="193189"/>
      </dsp:txXfrm>
    </dsp:sp>
    <dsp:sp modelId="{BA67574B-0294-43C4-BE68-45DB59173A8A}">
      <dsp:nvSpPr>
        <dsp:cNvPr id="0" name=""/>
        <dsp:cNvSpPr/>
      </dsp:nvSpPr>
      <dsp:spPr>
        <a:xfrm>
          <a:off x="2521753" y="541839"/>
          <a:ext cx="2176541" cy="1533032"/>
        </a:xfrm>
        <a:prstGeom prst="roundRect">
          <a:avLst>
            <a:gd name="adj" fmla="val 10000"/>
          </a:avLst>
        </a:prstGeom>
        <a:solidFill>
          <a:schemeClr val="accent2">
            <a:hueOff val="-1148428"/>
            <a:satOff val="712"/>
            <a:lumOff val="-30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2. </a:t>
          </a:r>
          <a:r>
            <a:rPr lang="es-MX" sz="1500" b="1" kern="1200" dirty="0"/>
            <a:t>Determinar el origen </a:t>
          </a:r>
          <a:r>
            <a:rPr lang="es-MX" sz="1400" kern="1200" dirty="0"/>
            <a:t>de los saldos, realizando un análisis de los movimientos contables en el sistema mediante los auxiliares contables.</a:t>
          </a:r>
        </a:p>
      </dsp:txBody>
      <dsp:txXfrm>
        <a:off x="2566654" y="586740"/>
        <a:ext cx="2086739" cy="1443230"/>
      </dsp:txXfrm>
    </dsp:sp>
    <dsp:sp modelId="{0781F913-D263-4696-9AA0-584AB4968844}">
      <dsp:nvSpPr>
        <dsp:cNvPr id="0" name=""/>
        <dsp:cNvSpPr/>
      </dsp:nvSpPr>
      <dsp:spPr>
        <a:xfrm>
          <a:off x="4812547" y="1147364"/>
          <a:ext cx="275243" cy="3219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339833"/>
            <a:satOff val="830"/>
            <a:lumOff val="-3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>
        <a:off x="4812547" y="1211761"/>
        <a:ext cx="192670" cy="193189"/>
      </dsp:txXfrm>
    </dsp:sp>
    <dsp:sp modelId="{C0FE1F4E-E96E-4C21-B311-26BDEEA9FD48}">
      <dsp:nvSpPr>
        <dsp:cNvPr id="0" name=""/>
        <dsp:cNvSpPr/>
      </dsp:nvSpPr>
      <dsp:spPr>
        <a:xfrm>
          <a:off x="5217622" y="375050"/>
          <a:ext cx="3285747" cy="1866612"/>
        </a:xfrm>
        <a:prstGeom prst="roundRect">
          <a:avLst>
            <a:gd name="adj" fmla="val 10000"/>
          </a:avLst>
        </a:prstGeom>
        <a:solidFill>
          <a:schemeClr val="accent2">
            <a:hueOff val="-2296856"/>
            <a:satOff val="1423"/>
            <a:lumOff val="-6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3. </a:t>
          </a:r>
          <a:r>
            <a:rPr lang="es-ES" sz="1400" kern="1200" dirty="0"/>
            <a:t>Verificar que las pólizas que integran el saldo contable cuenten con la </a:t>
          </a:r>
          <a:r>
            <a:rPr lang="es-ES" sz="1500" b="1" kern="1200" dirty="0"/>
            <a:t>documentación</a:t>
          </a:r>
          <a:r>
            <a:rPr lang="es-ES" sz="1400" kern="1200" dirty="0"/>
            <a:t> que permita en el futuro realizar el cobro por la vía </a:t>
          </a:r>
          <a:r>
            <a:rPr lang="es-ES" sz="1500" b="1" kern="1200" dirty="0"/>
            <a:t>Administrativa, Extrajudicial o Judicial</a:t>
          </a:r>
          <a:r>
            <a:rPr lang="es-ES" sz="1400" kern="1200" dirty="0"/>
            <a:t>, o en su defecto recabar el documento (pagaré, etc.) que permita realizar acciones de cobranza.</a:t>
          </a:r>
          <a:endParaRPr lang="es-MX" sz="1400" kern="1200" dirty="0"/>
        </a:p>
      </dsp:txBody>
      <dsp:txXfrm>
        <a:off x="5272293" y="429721"/>
        <a:ext cx="3176405" cy="1757270"/>
      </dsp:txXfrm>
    </dsp:sp>
    <dsp:sp modelId="{06CB3001-9DEF-4243-9D2D-AE1090CC7E3C}">
      <dsp:nvSpPr>
        <dsp:cNvPr id="0" name=""/>
        <dsp:cNvSpPr/>
      </dsp:nvSpPr>
      <dsp:spPr>
        <a:xfrm>
          <a:off x="8617622" y="1147364"/>
          <a:ext cx="275243" cy="3219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2679666"/>
            <a:satOff val="1660"/>
            <a:lumOff val="-71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>
        <a:off x="8617622" y="1211761"/>
        <a:ext cx="192670" cy="193189"/>
      </dsp:txXfrm>
    </dsp:sp>
    <dsp:sp modelId="{5DCAA3E4-32B4-4514-B876-FCC46BF042E4}">
      <dsp:nvSpPr>
        <dsp:cNvPr id="0" name=""/>
        <dsp:cNvSpPr/>
      </dsp:nvSpPr>
      <dsp:spPr>
        <a:xfrm>
          <a:off x="9022698" y="415448"/>
          <a:ext cx="2791698" cy="1785815"/>
        </a:xfrm>
        <a:prstGeom prst="roundRect">
          <a:avLst>
            <a:gd name="adj" fmla="val 10000"/>
          </a:avLst>
        </a:prstGeom>
        <a:solidFill>
          <a:schemeClr val="accent2">
            <a:hueOff val="-3445284"/>
            <a:satOff val="2135"/>
            <a:lumOff val="-9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4. </a:t>
          </a:r>
          <a:r>
            <a:rPr lang="es-ES" sz="1500" b="1" kern="1200" dirty="0"/>
            <a:t>Notificar por escrito </a:t>
          </a:r>
          <a:r>
            <a:rPr lang="es-ES" sz="1400" kern="1200" dirty="0"/>
            <a:t>al Servidor Público  Activo que cuenta con Gastos por Comprobar para que a la brevedad se ponga al corriente, recabando del deudor pagaré o documento que soporte el saldo y que pueda ser utilizado en caso de acciones de cobranza.</a:t>
          </a:r>
          <a:endParaRPr lang="es-MX" sz="1400" kern="1200" dirty="0"/>
        </a:p>
      </dsp:txBody>
      <dsp:txXfrm>
        <a:off x="9075003" y="467753"/>
        <a:ext cx="2687088" cy="1681205"/>
      </dsp:txXfrm>
    </dsp:sp>
    <dsp:sp modelId="{EF2CE81E-D6FA-482C-971B-698091CBF708}">
      <dsp:nvSpPr>
        <dsp:cNvPr id="0" name=""/>
        <dsp:cNvSpPr/>
      </dsp:nvSpPr>
      <dsp:spPr>
        <a:xfrm rot="5234845">
          <a:off x="10215037" y="2311739"/>
          <a:ext cx="296985" cy="3219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4019498"/>
            <a:satOff val="2490"/>
            <a:lumOff val="-1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 rot="-5400000">
        <a:off x="10264795" y="2324290"/>
        <a:ext cx="193189" cy="207890"/>
      </dsp:txXfrm>
    </dsp:sp>
    <dsp:sp modelId="{3FA2EB6E-CA0C-46F9-8397-3F16721AEE21}">
      <dsp:nvSpPr>
        <dsp:cNvPr id="0" name=""/>
        <dsp:cNvSpPr/>
      </dsp:nvSpPr>
      <dsp:spPr>
        <a:xfrm>
          <a:off x="8799400" y="2760989"/>
          <a:ext cx="3014996" cy="1820589"/>
        </a:xfrm>
        <a:prstGeom prst="roundRect">
          <a:avLst>
            <a:gd name="adj" fmla="val 10000"/>
          </a:avLst>
        </a:prstGeom>
        <a:solidFill>
          <a:schemeClr val="accent2">
            <a:hueOff val="-4593712"/>
            <a:satOff val="2846"/>
            <a:lumOff val="-12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5.- Integrar expediente con la documentación soporte y someter al </a:t>
          </a:r>
          <a:r>
            <a:rPr lang="es-ES" sz="1500" b="1" kern="1200" dirty="0"/>
            <a:t>Área Jurídica </a:t>
          </a:r>
          <a:r>
            <a:rPr lang="es-ES" sz="1400" kern="1200" dirty="0"/>
            <a:t>del Ente, para determinar la factibilidad de cobrar mediante nómina, el saldo de lo adeudado, tomando en cuenta el tiempo que resta a la Administración en turno.</a:t>
          </a:r>
          <a:endParaRPr lang="es-MX" sz="1400" kern="1200" dirty="0"/>
        </a:p>
      </dsp:txBody>
      <dsp:txXfrm>
        <a:off x="8852723" y="2814312"/>
        <a:ext cx="2908350" cy="1713943"/>
      </dsp:txXfrm>
    </dsp:sp>
    <dsp:sp modelId="{65EFD879-FD4D-495C-AD20-E6DFF7301BFC}">
      <dsp:nvSpPr>
        <dsp:cNvPr id="0" name=""/>
        <dsp:cNvSpPr/>
      </dsp:nvSpPr>
      <dsp:spPr>
        <a:xfrm rot="10800000">
          <a:off x="8409904" y="3510292"/>
          <a:ext cx="275243" cy="3219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5359331"/>
            <a:satOff val="3321"/>
            <a:lumOff val="-143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 rot="10800000">
        <a:off x="8492477" y="3574689"/>
        <a:ext cx="192670" cy="193189"/>
      </dsp:txXfrm>
    </dsp:sp>
    <dsp:sp modelId="{D4BC9996-5F5C-4285-B3E8-7507C4456077}">
      <dsp:nvSpPr>
        <dsp:cNvPr id="0" name=""/>
        <dsp:cNvSpPr/>
      </dsp:nvSpPr>
      <dsp:spPr>
        <a:xfrm>
          <a:off x="5485894" y="2938884"/>
          <a:ext cx="2794178" cy="1464800"/>
        </a:xfrm>
        <a:prstGeom prst="roundRect">
          <a:avLst>
            <a:gd name="adj" fmla="val 10000"/>
          </a:avLst>
        </a:prstGeom>
        <a:solidFill>
          <a:schemeClr val="accent2">
            <a:hueOff val="-5742140"/>
            <a:satOff val="3558"/>
            <a:lumOff val="-15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6.- Analizar las posibilidades de cobro vía nómina, según la evidencia recabada en el expediente, emitiendo dictamen en el cual se establezca el monto máximo a descontar.</a:t>
          </a:r>
          <a:endParaRPr lang="es-MX" sz="1400" kern="1200" dirty="0"/>
        </a:p>
      </dsp:txBody>
      <dsp:txXfrm>
        <a:off x="5528797" y="2981787"/>
        <a:ext cx="2708372" cy="1378994"/>
      </dsp:txXfrm>
    </dsp:sp>
    <dsp:sp modelId="{CADEC231-8A4C-411C-B39F-394280DEFC16}">
      <dsp:nvSpPr>
        <dsp:cNvPr id="0" name=""/>
        <dsp:cNvSpPr/>
      </dsp:nvSpPr>
      <dsp:spPr>
        <a:xfrm rot="10800000">
          <a:off x="5096398" y="3510292"/>
          <a:ext cx="275243" cy="3219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6699164"/>
            <a:satOff val="4151"/>
            <a:lumOff val="-179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 rot="10800000">
        <a:off x="5178971" y="3574689"/>
        <a:ext cx="192670" cy="193189"/>
      </dsp:txXfrm>
    </dsp:sp>
    <dsp:sp modelId="{CAB09D31-7916-429C-8227-6A2C076704B6}">
      <dsp:nvSpPr>
        <dsp:cNvPr id="0" name=""/>
        <dsp:cNvSpPr/>
      </dsp:nvSpPr>
      <dsp:spPr>
        <a:xfrm>
          <a:off x="2636849" y="2983162"/>
          <a:ext cx="2329717" cy="1376244"/>
        </a:xfrm>
        <a:prstGeom prst="roundRect">
          <a:avLst>
            <a:gd name="adj" fmla="val 10000"/>
          </a:avLst>
        </a:prstGeom>
        <a:solidFill>
          <a:schemeClr val="accent2">
            <a:hueOff val="-6890569"/>
            <a:satOff val="4269"/>
            <a:lumOff val="-18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7. </a:t>
          </a:r>
          <a:r>
            <a:rPr lang="es-ES" sz="1400" kern="1200" dirty="0"/>
            <a:t>De ser procedente el cobro vía nómina, girar instrucciones al área de </a:t>
          </a:r>
          <a:r>
            <a:rPr lang="es-ES" sz="1500" b="1" kern="1200" dirty="0"/>
            <a:t>personal o recursos humanos  </a:t>
          </a:r>
          <a:r>
            <a:rPr lang="es-ES" sz="1400" kern="1200" dirty="0"/>
            <a:t>para el cobro quincenal de lo adeudado.</a:t>
          </a:r>
        </a:p>
      </dsp:txBody>
      <dsp:txXfrm>
        <a:off x="2677158" y="3023471"/>
        <a:ext cx="2249099" cy="1295626"/>
      </dsp:txXfrm>
    </dsp:sp>
    <dsp:sp modelId="{CABF8071-99A2-4C31-919F-CF17F043A084}">
      <dsp:nvSpPr>
        <dsp:cNvPr id="0" name=""/>
        <dsp:cNvSpPr/>
      </dsp:nvSpPr>
      <dsp:spPr>
        <a:xfrm rot="10800000">
          <a:off x="2247353" y="3510292"/>
          <a:ext cx="275243" cy="32198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8038997"/>
            <a:satOff val="4981"/>
            <a:lumOff val="-21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300" kern="1200"/>
        </a:p>
      </dsp:txBody>
      <dsp:txXfrm rot="10800000">
        <a:off x="2329926" y="3574689"/>
        <a:ext cx="192670" cy="193189"/>
      </dsp:txXfrm>
    </dsp:sp>
    <dsp:sp modelId="{F4F68A02-6470-4267-B1A2-C1E34E51ACBF}">
      <dsp:nvSpPr>
        <dsp:cNvPr id="0" name=""/>
        <dsp:cNvSpPr/>
      </dsp:nvSpPr>
      <dsp:spPr>
        <a:xfrm>
          <a:off x="3195" y="2909656"/>
          <a:ext cx="2114326" cy="1523255"/>
        </a:xfrm>
        <a:prstGeom prst="roundRect">
          <a:avLst>
            <a:gd name="adj" fmla="val 10000"/>
          </a:avLst>
        </a:prstGeom>
        <a:solidFill>
          <a:schemeClr val="accent2">
            <a:hueOff val="-8038997"/>
            <a:satOff val="4981"/>
            <a:lumOff val="-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8.- Dar </a:t>
          </a:r>
          <a:r>
            <a:rPr lang="es-ES" sz="1500" b="1" kern="1200" dirty="0"/>
            <a:t>seguimiento</a:t>
          </a:r>
          <a:r>
            <a:rPr lang="es-ES" sz="1400" kern="1200" dirty="0"/>
            <a:t> a los cobros realizados vía nómina hasta que se cubra el adeudo y realizar ajustes en la Contabilidad.</a:t>
          </a:r>
          <a:endParaRPr lang="es-MX" sz="1400" kern="1200" dirty="0"/>
        </a:p>
      </dsp:txBody>
      <dsp:txXfrm>
        <a:off x="47810" y="2954271"/>
        <a:ext cx="2025096" cy="14340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D8A1383-88C1-451A-9243-52F5688FCB6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136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E3ECEF5-BA37-4A03-8AF7-93F4A2389E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8136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7E4BC213-3246-4B75-ADAB-B6FB76044507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D3D02CF-E6D8-4533-8673-AE93F5D6561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30092"/>
            <a:ext cx="2945659" cy="498135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4ADDAF-62C0-4E79-B254-C0448737AFF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30092"/>
            <a:ext cx="2945659" cy="498135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821BF61F-DC34-4142-9FBD-4F4A2B13FE0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4304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136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136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1A16EACF-6CFB-4F8E-8B21-70A17E5F1C2E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0" tIns="46415" rIns="92830" bIns="46415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79768" y="4777959"/>
            <a:ext cx="5438140" cy="3909239"/>
          </a:xfrm>
          <a:prstGeom prst="rect">
            <a:avLst/>
          </a:prstGeom>
        </p:spPr>
        <p:txBody>
          <a:bodyPr vert="horz" lIns="92830" tIns="46415" rIns="92830" bIns="46415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430092"/>
            <a:ext cx="2945659" cy="498135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30092"/>
            <a:ext cx="2945659" cy="498135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93B64CAB-4196-4FC2-A478-61FED77124B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221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64CAB-4196-4FC2-A478-61FED77124B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093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1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7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5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825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10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375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65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926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20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7 Imagen" descr="FONDO1.png">
            <a:extLst>
              <a:ext uri="{FF2B5EF4-FFF2-40B4-BE49-F238E27FC236}">
                <a16:creationId xmlns:a16="http://schemas.microsoft.com/office/drawing/2014/main" id="{3778778F-E8B6-4455-9F01-74CC53878C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068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551882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l">
              <a:defRPr sz="4000"/>
            </a:lvl1pPr>
          </a:lstStyle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MX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599" y="6509043"/>
            <a:ext cx="1529543" cy="36512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509043"/>
            <a:ext cx="3860800" cy="36512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892773" y="6577302"/>
            <a:ext cx="2844800" cy="22860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5 Imagen" descr="LogoIsafSinFondo.png">
            <a:extLst>
              <a:ext uri="{FF2B5EF4-FFF2-40B4-BE49-F238E27FC236}">
                <a16:creationId xmlns:a16="http://schemas.microsoft.com/office/drawing/2014/main" id="{EE5D06CD-BD0F-435F-9A70-FBA4341ECD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619392" y="43782"/>
            <a:ext cx="1429269" cy="65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88980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4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751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550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8255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100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375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6510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9262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201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19106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1" y="1600205"/>
            <a:ext cx="53848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431556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2" y="1535117"/>
            <a:ext cx="5386917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7517" indent="0">
              <a:buNone/>
              <a:defRPr sz="2300" b="1"/>
            </a:lvl2pPr>
            <a:lvl3pPr marL="1055035" indent="0">
              <a:buNone/>
              <a:defRPr sz="2100" b="1"/>
            </a:lvl3pPr>
            <a:lvl4pPr marL="1582552" indent="0">
              <a:buNone/>
              <a:defRPr sz="1800" b="1"/>
            </a:lvl4pPr>
            <a:lvl5pPr marL="2110069" indent="0">
              <a:buNone/>
              <a:defRPr sz="1800" b="1"/>
            </a:lvl5pPr>
            <a:lvl6pPr marL="2637587" indent="0">
              <a:buNone/>
              <a:defRPr sz="1800" b="1"/>
            </a:lvl6pPr>
            <a:lvl7pPr marL="3165104" indent="0">
              <a:buNone/>
              <a:defRPr sz="1800" b="1"/>
            </a:lvl7pPr>
            <a:lvl8pPr marL="3692622" indent="0">
              <a:buNone/>
              <a:defRPr sz="1800" b="1"/>
            </a:lvl8pPr>
            <a:lvl9pPr marL="4220139" indent="0">
              <a:buNone/>
              <a:defRPr sz="18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2" y="1535117"/>
            <a:ext cx="5389033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7517" indent="0">
              <a:buNone/>
              <a:defRPr sz="2300" b="1"/>
            </a:lvl2pPr>
            <a:lvl3pPr marL="1055035" indent="0">
              <a:buNone/>
              <a:defRPr sz="2100" b="1"/>
            </a:lvl3pPr>
            <a:lvl4pPr marL="1582552" indent="0">
              <a:buNone/>
              <a:defRPr sz="1800" b="1"/>
            </a:lvl4pPr>
            <a:lvl5pPr marL="2110069" indent="0">
              <a:buNone/>
              <a:defRPr sz="1800" b="1"/>
            </a:lvl5pPr>
            <a:lvl6pPr marL="2637587" indent="0">
              <a:buNone/>
              <a:defRPr sz="1800" b="1"/>
            </a:lvl6pPr>
            <a:lvl7pPr marL="3165104" indent="0">
              <a:buNone/>
              <a:defRPr sz="1800" b="1"/>
            </a:lvl7pPr>
            <a:lvl8pPr marL="3692622" indent="0">
              <a:buNone/>
              <a:defRPr sz="1800" b="1"/>
            </a:lvl8pPr>
            <a:lvl9pPr marL="4220139" indent="0">
              <a:buNone/>
              <a:defRPr sz="18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45723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778052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5E0A095-09CE-4929-8FE8-9803AD39945B}"/>
              </a:ext>
            </a:extLst>
          </p:cNvPr>
          <p:cNvSpPr/>
          <p:nvPr userDrawn="1"/>
        </p:nvSpPr>
        <p:spPr>
          <a:xfrm>
            <a:off x="0" y="1"/>
            <a:ext cx="12192000" cy="69245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571500" dist="558800" dir="13500000">
              <a:schemeClr val="bg2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/>
          </a:p>
        </p:txBody>
      </p:sp>
    </p:spTree>
    <p:extLst>
      <p:ext uri="{BB962C8B-B14F-4D97-AF65-F5344CB8AC3E}">
        <p14:creationId xmlns:p14="http://schemas.microsoft.com/office/powerpoint/2010/main" val="2278065736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6" y="273053"/>
            <a:ext cx="4011084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5" y="273056"/>
            <a:ext cx="6815667" cy="585311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6" y="1435103"/>
            <a:ext cx="4011084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27517" indent="0">
              <a:buNone/>
              <a:defRPr sz="1400"/>
            </a:lvl2pPr>
            <a:lvl3pPr marL="1055035" indent="0">
              <a:buNone/>
              <a:defRPr sz="1200"/>
            </a:lvl3pPr>
            <a:lvl4pPr marL="1582552" indent="0">
              <a:buNone/>
              <a:defRPr sz="1000"/>
            </a:lvl4pPr>
            <a:lvl5pPr marL="2110069" indent="0">
              <a:buNone/>
              <a:defRPr sz="1000"/>
            </a:lvl5pPr>
            <a:lvl6pPr marL="2637587" indent="0">
              <a:buNone/>
              <a:defRPr sz="1000"/>
            </a:lvl6pPr>
            <a:lvl7pPr marL="3165104" indent="0">
              <a:buNone/>
              <a:defRPr sz="1000"/>
            </a:lvl7pPr>
            <a:lvl8pPr marL="3692622" indent="0">
              <a:buNone/>
              <a:defRPr sz="1000"/>
            </a:lvl8pPr>
            <a:lvl9pPr marL="4220139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315287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7517" indent="0">
              <a:buNone/>
              <a:defRPr sz="3200"/>
            </a:lvl2pPr>
            <a:lvl3pPr marL="1055035" indent="0">
              <a:buNone/>
              <a:defRPr sz="2800"/>
            </a:lvl3pPr>
            <a:lvl4pPr marL="1582552" indent="0">
              <a:buNone/>
              <a:defRPr sz="2300"/>
            </a:lvl4pPr>
            <a:lvl5pPr marL="2110069" indent="0">
              <a:buNone/>
              <a:defRPr sz="2300"/>
            </a:lvl5pPr>
            <a:lvl6pPr marL="2637587" indent="0">
              <a:buNone/>
              <a:defRPr sz="2300"/>
            </a:lvl6pPr>
            <a:lvl7pPr marL="3165104" indent="0">
              <a:buNone/>
              <a:defRPr sz="2300"/>
            </a:lvl7pPr>
            <a:lvl8pPr marL="3692622" indent="0">
              <a:buNone/>
              <a:defRPr sz="2300"/>
            </a:lvl8pPr>
            <a:lvl9pPr marL="4220139" indent="0">
              <a:buNone/>
              <a:defRPr sz="23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43"/>
            <a:ext cx="73152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27517" indent="0">
              <a:buNone/>
              <a:defRPr sz="1400"/>
            </a:lvl2pPr>
            <a:lvl3pPr marL="1055035" indent="0">
              <a:buNone/>
              <a:defRPr sz="1200"/>
            </a:lvl3pPr>
            <a:lvl4pPr marL="1582552" indent="0">
              <a:buNone/>
              <a:defRPr sz="1000"/>
            </a:lvl4pPr>
            <a:lvl5pPr marL="2110069" indent="0">
              <a:buNone/>
              <a:defRPr sz="1000"/>
            </a:lvl5pPr>
            <a:lvl6pPr marL="2637587" indent="0">
              <a:buNone/>
              <a:defRPr sz="1000"/>
            </a:lvl6pPr>
            <a:lvl7pPr marL="3165104" indent="0">
              <a:buNone/>
              <a:defRPr sz="1000"/>
            </a:lvl7pPr>
            <a:lvl8pPr marL="3692622" indent="0">
              <a:buNone/>
              <a:defRPr sz="1000"/>
            </a:lvl8pPr>
            <a:lvl9pPr marL="4220139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58335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42176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4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4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459550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105503" tIns="52752" rIns="105503" bIns="52752" rtlCol="0" anchor="ctr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105503" tIns="52752" rIns="105503" bIns="52752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6"/>
            <a:ext cx="28448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1" y="6356356"/>
            <a:ext cx="38608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1" y="6356356"/>
            <a:ext cx="28448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4 Imagen" descr="FONDOg2.png">
            <a:extLst>
              <a:ext uri="{FF2B5EF4-FFF2-40B4-BE49-F238E27FC236}">
                <a16:creationId xmlns:a16="http://schemas.microsoft.com/office/drawing/2014/main" id="{831BAD82-F7E6-4A9E-A31B-5188FEE1DFA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6245992"/>
            <a:ext cx="12192000" cy="95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14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xStyles>
    <p:titleStyle>
      <a:lvl1pPr algn="ctr" defTabSz="105503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5638" indent="-395638" algn="l" defTabSz="105503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7216" indent="-329698" algn="l" defTabSz="1055035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8793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46311" indent="-263759" algn="l" defTabSz="1055035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73828" indent="-263759" algn="l" defTabSz="1055035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01345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28863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56380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83898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7517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5035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82552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0069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7587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65104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92622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20139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F1AEAA-B284-4A65-A49E-76990368AE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3429000"/>
            <a:ext cx="8566052" cy="2466544"/>
          </a:xfrm>
        </p:spPr>
        <p:txBody>
          <a:bodyPr>
            <a:normAutofit fontScale="90000"/>
          </a:bodyPr>
          <a:lstStyle/>
          <a:p>
            <a:br>
              <a:rPr lang="es-ES" sz="3600" dirty="0"/>
            </a:br>
            <a:r>
              <a:rPr lang="es-MX" sz="3600" dirty="0"/>
              <a:t>Procedimiento de Solventación para Observaciones de Saldos Antiguos</a:t>
            </a:r>
            <a:br>
              <a:rPr lang="es-MX" sz="3600" dirty="0">
                <a:solidFill>
                  <a:srgbClr val="812147"/>
                </a:solidFill>
              </a:rPr>
            </a:br>
            <a:br>
              <a:rPr lang="es-MX" sz="1800" dirty="0">
                <a:solidFill>
                  <a:srgbClr val="812147"/>
                </a:solidFill>
              </a:rPr>
            </a:br>
            <a:r>
              <a:rPr lang="es-MX" sz="3100" dirty="0"/>
              <a:t>Depuración de Gastos por Comprobar</a:t>
            </a:r>
            <a:br>
              <a:rPr lang="es-MX" sz="3100" dirty="0"/>
            </a:br>
            <a:r>
              <a:rPr lang="es-MX" sz="3100" dirty="0"/>
              <a:t>1.1.2.3 Derechos a Recibir Efectivo o Equivalentes</a:t>
            </a:r>
            <a:br>
              <a:rPr lang="es-MX" sz="3100" dirty="0"/>
            </a:br>
            <a:endParaRPr lang="es-ES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3712CB-2698-4FB7-9E49-BCA73B80A4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21350" y="2313144"/>
            <a:ext cx="8140716" cy="866379"/>
          </a:xfrm>
        </p:spPr>
        <p:txBody>
          <a:bodyPr>
            <a:normAutofit fontScale="92500" lnSpcReduction="20000"/>
          </a:bodyPr>
          <a:lstStyle/>
          <a:p>
            <a:r>
              <a:rPr lang="es-ES" sz="3200" b="1" dirty="0">
                <a:solidFill>
                  <a:schemeClr val="accent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Auditoria Adjunta de Fiscalización a Municipios</a:t>
            </a:r>
            <a:r>
              <a:rPr lang="es-MX" sz="3200" b="1" dirty="0">
                <a:solidFill>
                  <a:schemeClr val="accent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0456251-B0C7-4F35-A5BE-F49A6C9D07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143" y="1"/>
            <a:ext cx="3791824" cy="2930045"/>
          </a:xfrm>
          <a:prstGeom prst="rect">
            <a:avLst/>
          </a:prstGeom>
        </p:spPr>
      </p:pic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CB9184F6-E016-43C4-80EB-2ED6CC21CF95}"/>
              </a:ext>
            </a:extLst>
          </p:cNvPr>
          <p:cNvCxnSpPr>
            <a:cxnSpLocks/>
          </p:cNvCxnSpPr>
          <p:nvPr/>
        </p:nvCxnSpPr>
        <p:spPr>
          <a:xfrm>
            <a:off x="2614555" y="4671067"/>
            <a:ext cx="730052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11765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432B887-2F1E-4DC0-B313-63A711E8AB3E}"/>
              </a:ext>
            </a:extLst>
          </p:cNvPr>
          <p:cNvSpPr txBox="1"/>
          <p:nvPr/>
        </p:nvSpPr>
        <p:spPr>
          <a:xfrm>
            <a:off x="1842868" y="587389"/>
            <a:ext cx="883451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812147"/>
                </a:solidFill>
              </a:rPr>
              <a:t>Objetivo:</a:t>
            </a:r>
          </a:p>
          <a:p>
            <a:pPr algn="ctr"/>
            <a:endParaRPr lang="es-ES" sz="1800" b="1" dirty="0"/>
          </a:p>
          <a:p>
            <a:pPr algn="ctr"/>
            <a:r>
              <a:rPr lang="es-MX" sz="3600" dirty="0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Determinar un procedimiento que indique el seguimiento a las Cuentas por Cobrar derivada de Gastos por Comprobar, con saldos mayores a </a:t>
            </a:r>
            <a:r>
              <a:rPr lang="es-MX" sz="3600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un</a:t>
            </a:r>
            <a:r>
              <a:rPr lang="es-MX" sz="3600" dirty="0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mes</a:t>
            </a:r>
            <a:r>
              <a:rPr lang="es-ES" sz="3600" b="1" dirty="0">
                <a:latin typeface="+mj-lt"/>
              </a:rPr>
              <a:t>.</a:t>
            </a:r>
          </a:p>
          <a:p>
            <a:pPr algn="ctr"/>
            <a:endParaRPr lang="es-ES" sz="2400" b="1" dirty="0">
              <a:latin typeface="+mj-lt"/>
            </a:endParaRPr>
          </a:p>
          <a:p>
            <a:pPr algn="ctr"/>
            <a:r>
              <a:rPr lang="es-ES" sz="1800" b="1" dirty="0">
                <a:solidFill>
                  <a:schemeClr val="accent3"/>
                </a:solidFill>
              </a:rPr>
              <a:t>Este procedimiento es complemento al “PROCEDIMIENTO DE DEPURACIÓN DE SALDOS ANTIGUOS DE CUENTAS POR COBRAR Y ANTICIPOS”</a:t>
            </a:r>
          </a:p>
          <a:p>
            <a:pPr algn="ctr"/>
            <a:endParaRPr lang="es-MX" sz="1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68155241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D823F689-AE83-46BC-BF13-4E5B88ABA919}"/>
              </a:ext>
            </a:extLst>
          </p:cNvPr>
          <p:cNvSpPr txBox="1"/>
          <p:nvPr/>
        </p:nvSpPr>
        <p:spPr>
          <a:xfrm>
            <a:off x="450166" y="905232"/>
            <a:ext cx="1121195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b="1" dirty="0">
                <a:solidFill>
                  <a:schemeClr val="accent3"/>
                </a:solidFill>
              </a:rPr>
              <a:t>Para determinar lo anterior, se deberá:</a:t>
            </a:r>
          </a:p>
          <a:p>
            <a:pPr algn="just"/>
            <a:endParaRPr lang="es-ES" sz="2000" b="1" dirty="0">
              <a:solidFill>
                <a:schemeClr val="accent3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dirty="0"/>
              <a:t>Realizar un análisis previo de los saldos, siguiendo el procedimiento que se describe más adelante.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dirty="0"/>
              <a:t>Documentar las actividades para cada una de las acciones realizadas.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dirty="0"/>
              <a:t>Notificar por escrito al Servidor Público Activo con Gastos pendiente por Comprobar con antigüedad mayor a Un mes.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dirty="0"/>
              <a:t>Recabar dictamen por parte del Área Jurídica del Sujeto Fiscalizado.</a:t>
            </a:r>
          </a:p>
          <a:p>
            <a:pPr algn="just"/>
            <a:endParaRPr lang="es-ES" sz="2000" b="1" dirty="0"/>
          </a:p>
          <a:p>
            <a:pPr algn="just"/>
            <a:r>
              <a:rPr lang="es-ES" sz="2000" b="1" dirty="0"/>
              <a:t>No se podrá otorgar nuevos recursos por concepto de Gastos por Comprobar al personal que no haya comprobado en un plazo mayor a un mes de terminado el evento por el cual se creó este concepto, siendo su responsabilidad el cumplimiento de las funciones encomendadas.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99928" y="54882"/>
            <a:ext cx="94788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5"/>
                </a:solidFill>
              </a:rPr>
              <a:t>Depuración de Saldos Contables de Gastos por Comprobar:</a:t>
            </a:r>
            <a:endParaRPr lang="es-MX" sz="2800" b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530759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88167" y="67333"/>
            <a:ext cx="10060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5"/>
                </a:solidFill>
              </a:rPr>
              <a:t>Procedimientos para el tratamiento de Gastos por Comprobar:</a:t>
            </a:r>
            <a:endParaRPr lang="es-MX" sz="2800" b="1" dirty="0">
              <a:solidFill>
                <a:schemeClr val="accent5"/>
              </a:solidFill>
            </a:endParaRP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DA976A2E-D8C9-4481-9D47-6BB2C2D1C2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29918988"/>
              </p:ext>
            </p:extLst>
          </p:nvPr>
        </p:nvGraphicFramePr>
        <p:xfrm>
          <a:off x="224352" y="590553"/>
          <a:ext cx="11817592" cy="4956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" name="Grupo 3">
            <a:extLst>
              <a:ext uri="{FF2B5EF4-FFF2-40B4-BE49-F238E27FC236}">
                <a16:creationId xmlns:a16="http://schemas.microsoft.com/office/drawing/2014/main" id="{8620934E-46E5-4FDE-B8AE-8589166F4116}"/>
              </a:ext>
            </a:extLst>
          </p:cNvPr>
          <p:cNvGrpSpPr/>
          <p:nvPr/>
        </p:nvGrpSpPr>
        <p:grpSpPr>
          <a:xfrm>
            <a:off x="4048995" y="5165120"/>
            <a:ext cx="3871116" cy="1102327"/>
            <a:chOff x="1312" y="2995393"/>
            <a:chExt cx="2798111" cy="1678866"/>
          </a:xfrm>
        </p:grpSpPr>
        <p:sp>
          <p:nvSpPr>
            <p:cNvPr id="6" name="Elipse 5">
              <a:extLst>
                <a:ext uri="{FF2B5EF4-FFF2-40B4-BE49-F238E27FC236}">
                  <a16:creationId xmlns:a16="http://schemas.microsoft.com/office/drawing/2014/main" id="{60BB6301-B02B-47B7-8980-861A72CDCE3B}"/>
                </a:ext>
              </a:extLst>
            </p:cNvPr>
            <p:cNvSpPr/>
            <p:nvPr/>
          </p:nvSpPr>
          <p:spPr>
            <a:xfrm>
              <a:off x="1312" y="2995393"/>
              <a:ext cx="2798111" cy="1678866"/>
            </a:xfrm>
            <a:prstGeom prst="ellipse">
              <a:avLst/>
            </a:prstGeom>
            <a:ln>
              <a:solidFill>
                <a:schemeClr val="accent4"/>
              </a:solidFill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7" name="Elipse 4">
              <a:extLst>
                <a:ext uri="{FF2B5EF4-FFF2-40B4-BE49-F238E27FC236}">
                  <a16:creationId xmlns:a16="http://schemas.microsoft.com/office/drawing/2014/main" id="{DD859EC8-B4F6-49F6-80A5-A9756587C17F}"/>
                </a:ext>
              </a:extLst>
            </p:cNvPr>
            <p:cNvSpPr txBox="1"/>
            <p:nvPr/>
          </p:nvSpPr>
          <p:spPr>
            <a:xfrm>
              <a:off x="411086" y="3241257"/>
              <a:ext cx="1978563" cy="11871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>
              <a:defPPr>
                <a:defRPr lang="es-MX"/>
              </a:defPPr>
              <a:lvl1pPr marL="0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27517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55035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82552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110069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637587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165104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92622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220139" algn="l" defTabSz="105503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400" kern="1200" dirty="0"/>
                <a:t>Enviar </a:t>
              </a:r>
              <a:r>
                <a:rPr lang="es-MX" sz="1500" b="1" kern="1200" dirty="0"/>
                <a:t>evidencia certificada </a:t>
              </a:r>
              <a:r>
                <a:rPr lang="es-MX" sz="1400" kern="1200" dirty="0"/>
                <a:t>de todo el proceso al ISAF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20258409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D823F689-AE83-46BC-BF13-4E5B88ABA919}"/>
              </a:ext>
            </a:extLst>
          </p:cNvPr>
          <p:cNvSpPr txBox="1"/>
          <p:nvPr/>
        </p:nvSpPr>
        <p:spPr>
          <a:xfrm>
            <a:off x="3222772" y="2194373"/>
            <a:ext cx="53340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accent3"/>
                </a:solidFill>
              </a:rPr>
              <a:t>Asiento contable por depuración de Saldos</a:t>
            </a:r>
            <a:endParaRPr lang="es-MX" sz="2000" b="1" dirty="0">
              <a:solidFill>
                <a:schemeClr val="accent3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1360569" y="904046"/>
            <a:ext cx="94152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chemeClr val="accent5"/>
                </a:solidFill>
              </a:rPr>
              <a:t>Ejemplo de registro Contable por Depuración de saldos antiguos de gastos por comprobar :</a:t>
            </a:r>
            <a:endParaRPr lang="es-MX" sz="2800" b="1" dirty="0">
              <a:solidFill>
                <a:schemeClr val="accent5"/>
              </a:solidFill>
            </a:endParaRP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303E2AF5-FA00-413F-AB15-1AAD8E85D6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404451"/>
              </p:ext>
            </p:extLst>
          </p:nvPr>
        </p:nvGraphicFramePr>
        <p:xfrm>
          <a:off x="2641503" y="2930703"/>
          <a:ext cx="6249278" cy="996594"/>
        </p:xfrm>
        <a:graphic>
          <a:graphicData uri="http://schemas.openxmlformats.org/drawingml/2006/table">
            <a:tbl>
              <a:tblPr firstRow="1" firstCol="1" bandRow="1"/>
              <a:tblGrid>
                <a:gridCol w="799211">
                  <a:extLst>
                    <a:ext uri="{9D8B030D-6E8A-4147-A177-3AD203B41FA5}">
                      <a16:colId xmlns:a16="http://schemas.microsoft.com/office/drawing/2014/main" val="4066358152"/>
                    </a:ext>
                  </a:extLst>
                </a:gridCol>
                <a:gridCol w="2330383">
                  <a:extLst>
                    <a:ext uri="{9D8B030D-6E8A-4147-A177-3AD203B41FA5}">
                      <a16:colId xmlns:a16="http://schemas.microsoft.com/office/drawing/2014/main" val="3107708416"/>
                    </a:ext>
                  </a:extLst>
                </a:gridCol>
                <a:gridCol w="780806">
                  <a:extLst>
                    <a:ext uri="{9D8B030D-6E8A-4147-A177-3AD203B41FA5}">
                      <a16:colId xmlns:a16="http://schemas.microsoft.com/office/drawing/2014/main" val="2540941527"/>
                    </a:ext>
                  </a:extLst>
                </a:gridCol>
                <a:gridCol w="2338878">
                  <a:extLst>
                    <a:ext uri="{9D8B030D-6E8A-4147-A177-3AD203B41FA5}">
                      <a16:colId xmlns:a16="http://schemas.microsoft.com/office/drawing/2014/main" val="472913658"/>
                    </a:ext>
                  </a:extLst>
                </a:gridCol>
              </a:tblGrid>
              <a:tr h="246288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Cargo</a:t>
                      </a:r>
                      <a:endParaRPr lang="es-MX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Abono</a:t>
                      </a:r>
                      <a:endParaRPr lang="es-MX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4840163"/>
                  </a:ext>
                </a:extLst>
              </a:tr>
              <a:tr h="24628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1.1.1.2</a:t>
                      </a:r>
                      <a:endParaRPr lang="es-MX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Bancos / Tesorería</a:t>
                      </a:r>
                      <a:endParaRPr lang="es-MX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s-MX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s-MX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5351153"/>
                  </a:ext>
                </a:extLst>
              </a:tr>
              <a:tr h="5040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s-MX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s-MX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1.1.2.3-X</a:t>
                      </a:r>
                      <a:endParaRPr lang="es-MX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Subcuenta de Derechos a Recibir Efectivo o Equivalentes</a:t>
                      </a:r>
                      <a:endParaRPr lang="es-MX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91647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3022103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isaf am">
  <a:themeElements>
    <a:clrScheme name="IR 2017">
      <a:dk1>
        <a:sysClr val="windowText" lastClr="000000"/>
      </a:dk1>
      <a:lt1>
        <a:sysClr val="window" lastClr="FFFFFF"/>
      </a:lt1>
      <a:dk2>
        <a:srgbClr val="323232"/>
      </a:dk2>
      <a:lt2>
        <a:srgbClr val="C8C8C8"/>
      </a:lt2>
      <a:accent1>
        <a:srgbClr val="F07F09"/>
      </a:accent1>
      <a:accent2>
        <a:srgbClr val="812147"/>
      </a:accent2>
      <a:accent3>
        <a:srgbClr val="1B587C"/>
      </a:accent3>
      <a:accent4>
        <a:srgbClr val="287D77"/>
      </a:accent4>
      <a:accent5>
        <a:srgbClr val="990033"/>
      </a:accent5>
      <a:accent6>
        <a:srgbClr val="C19859"/>
      </a:accent6>
      <a:hlink>
        <a:srgbClr val="6B9F25"/>
      </a:hlink>
      <a:folHlink>
        <a:srgbClr val="B26B02"/>
      </a:folHlink>
    </a:clrScheme>
    <a:fontScheme name="source">
      <a:majorFont>
        <a:latin typeface="Source Sans Pro Black"/>
        <a:ea typeface=""/>
        <a:cs typeface=""/>
      </a:majorFont>
      <a:minorFont>
        <a:latin typeface="Source Sans Pro"/>
        <a:ea typeface=""/>
        <a:cs typeface=""/>
      </a:minorFont>
    </a:fontScheme>
    <a:fmtScheme name="Borde de resplandor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saf am" id="{5876D89F-858A-4622-B92B-DE4F013F7281}" vid="{754897CA-C0B3-463A-9958-CB867A9588A8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isaf am</Template>
  <TotalTime>1696</TotalTime>
  <Words>524</Words>
  <Application>Microsoft Office PowerPoint</Application>
  <PresentationFormat>Panorámica</PresentationFormat>
  <Paragraphs>42</Paragraphs>
  <Slides>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2" baseType="lpstr">
      <vt:lpstr>Open Sans</vt:lpstr>
      <vt:lpstr>Calibri</vt:lpstr>
      <vt:lpstr>Arial</vt:lpstr>
      <vt:lpstr>Source Sans Pro</vt:lpstr>
      <vt:lpstr>Source Sans Pro Light</vt:lpstr>
      <vt:lpstr>Source Sans Pro Black</vt:lpstr>
      <vt:lpstr>isaf am</vt:lpstr>
      <vt:lpstr> Procedimiento de Solventación para Observaciones de Saldos Antiguos  Depuración de Gastos por Comprobar 1.1.2.3 Derechos a Recibir Efectivo o Equivalentes 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proceso de fiscalización en los municipios de Sonora</dc:title>
  <dc:creator>Luis Armando Moreno</dc:creator>
  <cp:lastModifiedBy>MARTIN ALBERTO IBARRA GALLARDO</cp:lastModifiedBy>
  <cp:revision>544</cp:revision>
  <cp:lastPrinted>2020-11-26T17:34:41Z</cp:lastPrinted>
  <dcterms:created xsi:type="dcterms:W3CDTF">2018-10-21T18:23:47Z</dcterms:created>
  <dcterms:modified xsi:type="dcterms:W3CDTF">2020-12-03T19:10:36Z</dcterms:modified>
</cp:coreProperties>
</file>