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23"/>
  </p:notesMasterIdLst>
  <p:handoutMasterIdLst>
    <p:handoutMasterId r:id="rId24"/>
  </p:handoutMasterIdLst>
  <p:sldIdLst>
    <p:sldId id="256" r:id="rId2"/>
    <p:sldId id="666" r:id="rId3"/>
    <p:sldId id="713" r:id="rId4"/>
    <p:sldId id="716" r:id="rId5"/>
    <p:sldId id="723" r:id="rId6"/>
    <p:sldId id="715" r:id="rId7"/>
    <p:sldId id="727" r:id="rId8"/>
    <p:sldId id="728" r:id="rId9"/>
    <p:sldId id="719" r:id="rId10"/>
    <p:sldId id="720" r:id="rId11"/>
    <p:sldId id="721" r:id="rId12"/>
    <p:sldId id="722" r:id="rId13"/>
    <p:sldId id="712" r:id="rId14"/>
    <p:sldId id="667" r:id="rId15"/>
    <p:sldId id="724" r:id="rId16"/>
    <p:sldId id="708" r:id="rId17"/>
    <p:sldId id="711" r:id="rId18"/>
    <p:sldId id="709" r:id="rId19"/>
    <p:sldId id="725" r:id="rId20"/>
    <p:sldId id="726" r:id="rId21"/>
    <p:sldId id="661" r:id="rId22"/>
  </p:sldIdLst>
  <p:sldSz cx="12192000" cy="6858000"/>
  <p:notesSz cx="7010400" cy="92964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Open Sans" panose="020B0604020202020204" charset="0"/>
      <p:regular r:id="rId29"/>
      <p:bold r:id="rId30"/>
      <p:italic r:id="rId31"/>
      <p:boldItalic r:id="rId32"/>
    </p:embeddedFont>
    <p:embeddedFont>
      <p:font typeface="Source Sans Pro" panose="020B0503030403020204" pitchFamily="34" charset="0"/>
      <p:regular r:id="rId33"/>
      <p:bold r:id="rId34"/>
      <p:italic r:id="rId35"/>
      <p:boldItalic r:id="rId36"/>
    </p:embeddedFont>
    <p:embeddedFont>
      <p:font typeface="Source Sans Pro Black" panose="020B0803030403020204" pitchFamily="34" charset="0"/>
      <p:bold r:id="rId37"/>
      <p:boldItalic r:id="rId38"/>
    </p:embeddedFont>
    <p:embeddedFont>
      <p:font typeface="Source Sans Pro Light" panose="020B0403030403020204" pitchFamily="34" charset="0"/>
      <p:regular r:id="rId39"/>
      <p:italic r:id="rId40"/>
    </p:embeddedFont>
  </p:embeddedFontLst>
  <p:defaultTextStyle>
    <a:defPPr>
      <a:defRPr lang="es-MX"/>
    </a:defPPr>
    <a:lvl1pPr marL="0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751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5035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255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006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3758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65104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9262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2013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EE10514-7A8A-4CD0-9D14-0BA3978D41A6}">
          <p14:sldIdLst>
            <p14:sldId id="256"/>
            <p14:sldId id="666"/>
            <p14:sldId id="713"/>
            <p14:sldId id="716"/>
            <p14:sldId id="723"/>
            <p14:sldId id="715"/>
            <p14:sldId id="727"/>
            <p14:sldId id="728"/>
            <p14:sldId id="719"/>
            <p14:sldId id="720"/>
            <p14:sldId id="721"/>
            <p14:sldId id="722"/>
            <p14:sldId id="712"/>
            <p14:sldId id="667"/>
            <p14:sldId id="724"/>
            <p14:sldId id="708"/>
            <p14:sldId id="711"/>
            <p14:sldId id="709"/>
            <p14:sldId id="725"/>
            <p14:sldId id="726"/>
            <p14:sldId id="6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millan" initials="P" lastIdx="1" clrIdx="0">
    <p:extLst>
      <p:ext uri="{19B8F6BF-5375-455C-9EA6-DF929625EA0E}">
        <p15:presenceInfo xmlns:p15="http://schemas.microsoft.com/office/powerpoint/2012/main" userId="Pmillan" providerId="None"/>
      </p:ext>
    </p:extLst>
  </p:cmAuthor>
  <p:cmAuthor id="2" name="L.C.P. José Enrique Haro" initials="LJEH" lastIdx="2" clrIdx="1">
    <p:extLst>
      <p:ext uri="{19B8F6BF-5375-455C-9EA6-DF929625EA0E}">
        <p15:presenceInfo xmlns:p15="http://schemas.microsoft.com/office/powerpoint/2012/main" userId="L.C.P. José Enrique Haro" providerId="None"/>
      </p:ext>
    </p:extLst>
  </p:cmAuthor>
  <p:cmAuthor id="3" name="Auditor SEVAC ISAF" initials="ASI" lastIdx="1" clrIdx="2">
    <p:extLst>
      <p:ext uri="{19B8F6BF-5375-455C-9EA6-DF929625EA0E}">
        <p15:presenceInfo xmlns:p15="http://schemas.microsoft.com/office/powerpoint/2012/main" userId="S::sevac@isafgobmx.onmicrosoft.com::604917ec-9507-4c2a-babb-0d9cc6199d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2147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22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453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5581F6-2173-4901-BEA4-25CF19B901A7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A831342D-F50B-4CC6-8E93-BC25F4683801}">
      <dgm:prSet phldrT="[Texto]" custT="1"/>
      <dgm:spPr/>
      <dgm:t>
        <a:bodyPr/>
        <a:lstStyle/>
        <a:p>
          <a:r>
            <a:rPr lang="es-MX" sz="1400" dirty="0"/>
            <a:t>1. Identificar las subcuentas o partidas que presentan saldos antiguos, sin movimientos  en los últimos dos ejercicios presupuestales o negativos.</a:t>
          </a:r>
        </a:p>
      </dgm:t>
    </dgm:pt>
    <dgm:pt modelId="{B4B86CEF-7847-497D-ACAB-F08C3893698A}" type="parTrans" cxnId="{8801D6D6-F98B-4A36-ACA0-51F5D032E41C}">
      <dgm:prSet/>
      <dgm:spPr/>
      <dgm:t>
        <a:bodyPr/>
        <a:lstStyle/>
        <a:p>
          <a:endParaRPr lang="es-MX" sz="1400"/>
        </a:p>
      </dgm:t>
    </dgm:pt>
    <dgm:pt modelId="{BA17D694-5078-4229-9F3E-4936E945EC24}" type="sibTrans" cxnId="{8801D6D6-F98B-4A36-ACA0-51F5D032E41C}">
      <dgm:prSet custT="1"/>
      <dgm:spPr/>
      <dgm:t>
        <a:bodyPr/>
        <a:lstStyle/>
        <a:p>
          <a:endParaRPr lang="es-MX" sz="1400"/>
        </a:p>
      </dgm:t>
    </dgm:pt>
    <dgm:pt modelId="{B195C1DF-BC52-4FE7-92B3-C4658F6CB60E}">
      <dgm:prSet custT="1"/>
      <dgm:spPr/>
      <dgm:t>
        <a:bodyPr/>
        <a:lstStyle/>
        <a:p>
          <a:r>
            <a:rPr lang="es-MX" sz="1400" dirty="0"/>
            <a:t>2. Determinar el origen de los saldos, realizando un análisis de los movimientos contables de ejercicios anteriores en el sistema mediante los auxiliares contables.</a:t>
          </a:r>
        </a:p>
      </dgm:t>
    </dgm:pt>
    <dgm:pt modelId="{A5B5EE2A-6242-40B7-8A3A-8C117EC31814}" type="parTrans" cxnId="{279F5FB7-6D4A-4FDB-806F-4DF34C39C153}">
      <dgm:prSet/>
      <dgm:spPr/>
      <dgm:t>
        <a:bodyPr/>
        <a:lstStyle/>
        <a:p>
          <a:endParaRPr lang="es-MX" sz="1400"/>
        </a:p>
      </dgm:t>
    </dgm:pt>
    <dgm:pt modelId="{0C15C34B-01B2-46EF-B211-A66BF2D5DD65}" type="sibTrans" cxnId="{279F5FB7-6D4A-4FDB-806F-4DF34C39C153}">
      <dgm:prSet custT="1"/>
      <dgm:spPr/>
      <dgm:t>
        <a:bodyPr/>
        <a:lstStyle/>
        <a:p>
          <a:endParaRPr lang="es-MX" sz="1400"/>
        </a:p>
      </dgm:t>
    </dgm:pt>
    <dgm:pt modelId="{58574021-4CE5-4ADE-AAD3-FF5BCF365E24}">
      <dgm:prSet custT="1"/>
      <dgm:spPr/>
      <dgm:t>
        <a:bodyPr/>
        <a:lstStyle/>
        <a:p>
          <a:r>
            <a:rPr lang="es-MX" sz="1400" dirty="0"/>
            <a:t>3. Verificar las pólizas que integran el saldo contable determinando la existencia y comprobar si con la documentación existente permite realizar el cobro o recuperación de las cuentas.</a:t>
          </a:r>
        </a:p>
      </dgm:t>
    </dgm:pt>
    <dgm:pt modelId="{0CFAF233-77BC-4899-A5A8-37D4B93AB4E0}" type="parTrans" cxnId="{473A44B3-C3FF-4EEB-BB53-D3CC5E0CDA21}">
      <dgm:prSet/>
      <dgm:spPr/>
      <dgm:t>
        <a:bodyPr/>
        <a:lstStyle/>
        <a:p>
          <a:endParaRPr lang="es-MX" sz="1400"/>
        </a:p>
      </dgm:t>
    </dgm:pt>
    <dgm:pt modelId="{11790D69-BEB1-4C1E-A53C-2A22D9EC0ED8}" type="sibTrans" cxnId="{473A44B3-C3FF-4EEB-BB53-D3CC5E0CDA21}">
      <dgm:prSet custT="1"/>
      <dgm:spPr/>
      <dgm:t>
        <a:bodyPr/>
        <a:lstStyle/>
        <a:p>
          <a:endParaRPr lang="es-MX" sz="1400"/>
        </a:p>
      </dgm:t>
    </dgm:pt>
    <dgm:pt modelId="{BF2FE851-F3AC-4DBA-9451-19F8E24FD2C2}">
      <dgm:prSet custT="1"/>
      <dgm:spPr/>
      <dgm:t>
        <a:bodyPr/>
        <a:lstStyle/>
        <a:p>
          <a:r>
            <a:rPr lang="es-MX" sz="1400" dirty="0"/>
            <a:t>5. Formar un expediente con la documentación soporte del análisis realizado para cada una de las cuentas, integrando copia certificada de la documentación soporte resultante de las actividades anteriores, y turnarlo al asesor jurídico o funcionario homólogo del ente público.</a:t>
          </a:r>
        </a:p>
      </dgm:t>
    </dgm:pt>
    <dgm:pt modelId="{D3B0F6B9-78E1-4E9D-99DE-5BBA8801F56D}" type="parTrans" cxnId="{B7DF79CB-4811-48AD-A733-3C85B282B493}">
      <dgm:prSet/>
      <dgm:spPr/>
      <dgm:t>
        <a:bodyPr/>
        <a:lstStyle/>
        <a:p>
          <a:endParaRPr lang="es-MX" sz="1400"/>
        </a:p>
      </dgm:t>
    </dgm:pt>
    <dgm:pt modelId="{6DA74B62-9AE6-47B2-84B3-9251314D1EFB}" type="sibTrans" cxnId="{B7DF79CB-4811-48AD-A733-3C85B282B493}">
      <dgm:prSet custT="1"/>
      <dgm:spPr/>
      <dgm:t>
        <a:bodyPr/>
        <a:lstStyle/>
        <a:p>
          <a:endParaRPr lang="es-MX" sz="1400"/>
        </a:p>
      </dgm:t>
    </dgm:pt>
    <dgm:pt modelId="{C8E1497B-AB61-4B84-8FAA-880AE0DD5066}">
      <dgm:prSet custT="1"/>
      <dgm:spPr/>
      <dgm:t>
        <a:bodyPr/>
        <a:lstStyle/>
        <a:p>
          <a:r>
            <a:rPr lang="es-MX" sz="1400" dirty="0"/>
            <a:t>4. Verificar la supervivencia de la persona a nombre de quien se encuentra la cuenta por cobrar.</a:t>
          </a:r>
        </a:p>
      </dgm:t>
    </dgm:pt>
    <dgm:pt modelId="{7E778FF4-C949-4C38-9339-C1B2E15A93E6}" type="parTrans" cxnId="{8C55A8DA-D203-473A-B4AF-1A07CB5D6158}">
      <dgm:prSet/>
      <dgm:spPr/>
      <dgm:t>
        <a:bodyPr/>
        <a:lstStyle/>
        <a:p>
          <a:endParaRPr lang="es-MX" sz="1400"/>
        </a:p>
      </dgm:t>
    </dgm:pt>
    <dgm:pt modelId="{AB583A17-99A4-49AA-A987-A2E02F0A076A}" type="sibTrans" cxnId="{8C55A8DA-D203-473A-B4AF-1A07CB5D6158}">
      <dgm:prSet custT="1"/>
      <dgm:spPr/>
      <dgm:t>
        <a:bodyPr/>
        <a:lstStyle/>
        <a:p>
          <a:endParaRPr lang="es-MX" sz="1400"/>
        </a:p>
      </dgm:t>
    </dgm:pt>
    <dgm:pt modelId="{37A397E0-EFF1-4579-A4EE-676EA5DD9A2A}">
      <dgm:prSet custT="1"/>
      <dgm:spPr/>
      <dgm:t>
        <a:bodyPr/>
        <a:lstStyle/>
        <a:p>
          <a:r>
            <a:rPr lang="es-MX" sz="1400" dirty="0"/>
            <a:t>6. Analizar las posibilidades de cobro judicial o extrajudicial según la evidencia recabada en el expediente, emitiendo mediante dictamen su opinión sobre la factibilidad de cobro, fundamentada jurídicamente.</a:t>
          </a:r>
        </a:p>
      </dgm:t>
    </dgm:pt>
    <dgm:pt modelId="{9B530EA2-049E-437B-AC9F-A7D3E9D0E1DA}" type="parTrans" cxnId="{6DE83592-FE38-458D-B92C-61181217B565}">
      <dgm:prSet/>
      <dgm:spPr/>
      <dgm:t>
        <a:bodyPr/>
        <a:lstStyle/>
        <a:p>
          <a:endParaRPr lang="es-MX" sz="1400"/>
        </a:p>
      </dgm:t>
    </dgm:pt>
    <dgm:pt modelId="{C6C4B3BE-2DE7-41CB-BB00-089ECA8CAEFE}" type="sibTrans" cxnId="{6DE83592-FE38-458D-B92C-61181217B565}">
      <dgm:prSet custT="1"/>
      <dgm:spPr/>
      <dgm:t>
        <a:bodyPr/>
        <a:lstStyle/>
        <a:p>
          <a:endParaRPr lang="es-MX" sz="1400"/>
        </a:p>
      </dgm:t>
    </dgm:pt>
    <dgm:pt modelId="{A05FE870-F99F-4CCA-8E15-17263949C7C5}">
      <dgm:prSet custT="1"/>
      <dgm:spPr/>
      <dgm:t>
        <a:bodyPr/>
        <a:lstStyle/>
        <a:p>
          <a:r>
            <a:rPr lang="es-MX" sz="1400" dirty="0"/>
            <a:t>7. Agotar, en su caso, el procedimiento administrativo-jurídico-penal para la recuperación de los saldos de cuentas por cobrar, según el fundamento legal aplicable.</a:t>
          </a:r>
        </a:p>
      </dgm:t>
    </dgm:pt>
    <dgm:pt modelId="{E237273E-D236-4E8B-913E-A92FC0D093C0}" type="parTrans" cxnId="{90E2E8BE-4F49-4992-982E-D9A5A185297A}">
      <dgm:prSet/>
      <dgm:spPr/>
      <dgm:t>
        <a:bodyPr/>
        <a:lstStyle/>
        <a:p>
          <a:endParaRPr lang="es-MX" sz="1400"/>
        </a:p>
      </dgm:t>
    </dgm:pt>
    <dgm:pt modelId="{3B6976F4-D880-45F4-9813-A35D1A744018}" type="sibTrans" cxnId="{90E2E8BE-4F49-4992-982E-D9A5A185297A}">
      <dgm:prSet/>
      <dgm:spPr/>
      <dgm:t>
        <a:bodyPr/>
        <a:lstStyle/>
        <a:p>
          <a:endParaRPr lang="es-MX" sz="1400"/>
        </a:p>
      </dgm:t>
    </dgm:pt>
    <dgm:pt modelId="{9B64295D-9DDC-43AB-B877-F4049548D677}" type="pres">
      <dgm:prSet presAssocID="{B85581F6-2173-4901-BEA4-25CF19B901A7}" presName="diagram" presStyleCnt="0">
        <dgm:presLayoutVars>
          <dgm:dir/>
          <dgm:resizeHandles val="exact"/>
        </dgm:presLayoutVars>
      </dgm:prSet>
      <dgm:spPr/>
    </dgm:pt>
    <dgm:pt modelId="{237298F4-CC38-432D-84A1-A0857A932140}" type="pres">
      <dgm:prSet presAssocID="{A831342D-F50B-4CC6-8E93-BC25F4683801}" presName="node" presStyleLbl="node1" presStyleIdx="0" presStyleCnt="7" custScaleX="150009" custScaleY="134177">
        <dgm:presLayoutVars>
          <dgm:bulletEnabled val="1"/>
        </dgm:presLayoutVars>
      </dgm:prSet>
      <dgm:spPr/>
    </dgm:pt>
    <dgm:pt modelId="{28778A57-55CC-4B49-867C-E435FA1F9A13}" type="pres">
      <dgm:prSet presAssocID="{BA17D694-5078-4229-9F3E-4936E945EC24}" presName="sibTrans" presStyleLbl="sibTrans2D1" presStyleIdx="0" presStyleCnt="6"/>
      <dgm:spPr/>
    </dgm:pt>
    <dgm:pt modelId="{0F826AE7-589C-42CF-AA27-FE5EB4FB28D3}" type="pres">
      <dgm:prSet presAssocID="{BA17D694-5078-4229-9F3E-4936E945EC24}" presName="connectorText" presStyleLbl="sibTrans2D1" presStyleIdx="0" presStyleCnt="6"/>
      <dgm:spPr/>
    </dgm:pt>
    <dgm:pt modelId="{BA67574B-0294-43C4-BE68-45DB59173A8A}" type="pres">
      <dgm:prSet presAssocID="{B195C1DF-BC52-4FE7-92B3-C4658F6CB60E}" presName="node" presStyleLbl="node1" presStyleIdx="1" presStyleCnt="7" custScaleX="159209" custScaleY="134177">
        <dgm:presLayoutVars>
          <dgm:bulletEnabled val="1"/>
        </dgm:presLayoutVars>
      </dgm:prSet>
      <dgm:spPr/>
    </dgm:pt>
    <dgm:pt modelId="{0781F913-D263-4696-9AA0-584AB4968844}" type="pres">
      <dgm:prSet presAssocID="{0C15C34B-01B2-46EF-B211-A66BF2D5DD65}" presName="sibTrans" presStyleLbl="sibTrans2D1" presStyleIdx="1" presStyleCnt="6"/>
      <dgm:spPr/>
    </dgm:pt>
    <dgm:pt modelId="{4967F2E5-22D1-4F3D-94A3-B2DA79256DAE}" type="pres">
      <dgm:prSet presAssocID="{0C15C34B-01B2-46EF-B211-A66BF2D5DD65}" presName="connectorText" presStyleLbl="sibTrans2D1" presStyleIdx="1" presStyleCnt="6"/>
      <dgm:spPr/>
    </dgm:pt>
    <dgm:pt modelId="{C0FE1F4E-E96E-4C21-B311-26BDEEA9FD48}" type="pres">
      <dgm:prSet presAssocID="{58574021-4CE5-4ADE-AAD3-FF5BCF365E24}" presName="node" presStyleLbl="node1" presStyleIdx="2" presStyleCnt="7" custScaleX="171972" custScaleY="138125">
        <dgm:presLayoutVars>
          <dgm:bulletEnabled val="1"/>
        </dgm:presLayoutVars>
      </dgm:prSet>
      <dgm:spPr/>
    </dgm:pt>
    <dgm:pt modelId="{06CB3001-9DEF-4243-9D2D-AE1090CC7E3C}" type="pres">
      <dgm:prSet presAssocID="{11790D69-BEB1-4C1E-A53C-2A22D9EC0ED8}" presName="sibTrans" presStyleLbl="sibTrans2D1" presStyleIdx="2" presStyleCnt="6"/>
      <dgm:spPr/>
    </dgm:pt>
    <dgm:pt modelId="{988D7CE8-6B11-4E6B-A27E-99D623085B0C}" type="pres">
      <dgm:prSet presAssocID="{11790D69-BEB1-4C1E-A53C-2A22D9EC0ED8}" presName="connectorText" presStyleLbl="sibTrans2D1" presStyleIdx="2" presStyleCnt="6"/>
      <dgm:spPr/>
    </dgm:pt>
    <dgm:pt modelId="{5DCAA3E4-32B4-4514-B876-FCC46BF042E4}" type="pres">
      <dgm:prSet presAssocID="{C8E1497B-AB61-4B84-8FAA-880AE0DD5066}" presName="node" presStyleLbl="node1" presStyleIdx="3" presStyleCnt="7" custScaleX="97262" custScaleY="154506">
        <dgm:presLayoutVars>
          <dgm:bulletEnabled val="1"/>
        </dgm:presLayoutVars>
      </dgm:prSet>
      <dgm:spPr/>
    </dgm:pt>
    <dgm:pt modelId="{EF2CE81E-D6FA-482C-971B-698091CBF708}" type="pres">
      <dgm:prSet presAssocID="{AB583A17-99A4-49AA-A987-A2E02F0A076A}" presName="sibTrans" presStyleLbl="sibTrans2D1" presStyleIdx="3" presStyleCnt="6"/>
      <dgm:spPr/>
    </dgm:pt>
    <dgm:pt modelId="{8C1C053F-2110-4556-B468-045CE39AB8E3}" type="pres">
      <dgm:prSet presAssocID="{AB583A17-99A4-49AA-A987-A2E02F0A076A}" presName="connectorText" presStyleLbl="sibTrans2D1" presStyleIdx="3" presStyleCnt="6"/>
      <dgm:spPr/>
    </dgm:pt>
    <dgm:pt modelId="{3FA2EB6E-CA0C-46F9-8397-3F16721AEE21}" type="pres">
      <dgm:prSet presAssocID="{BF2FE851-F3AC-4DBA-9451-19F8E24FD2C2}" presName="node" presStyleLbl="node1" presStyleIdx="4" presStyleCnt="7" custScaleX="222639" custScaleY="163241">
        <dgm:presLayoutVars>
          <dgm:bulletEnabled val="1"/>
        </dgm:presLayoutVars>
      </dgm:prSet>
      <dgm:spPr/>
    </dgm:pt>
    <dgm:pt modelId="{65EFD879-FD4D-495C-AD20-E6DFF7301BFC}" type="pres">
      <dgm:prSet presAssocID="{6DA74B62-9AE6-47B2-84B3-9251314D1EFB}" presName="sibTrans" presStyleLbl="sibTrans2D1" presStyleIdx="4" presStyleCnt="6"/>
      <dgm:spPr/>
    </dgm:pt>
    <dgm:pt modelId="{7A6D9D37-8952-46BD-B531-529C4F56EE0E}" type="pres">
      <dgm:prSet presAssocID="{6DA74B62-9AE6-47B2-84B3-9251314D1EFB}" presName="connectorText" presStyleLbl="sibTrans2D1" presStyleIdx="4" presStyleCnt="6"/>
      <dgm:spPr/>
    </dgm:pt>
    <dgm:pt modelId="{D4BC9996-5F5C-4285-B3E8-7507C4456077}" type="pres">
      <dgm:prSet presAssocID="{37A397E0-EFF1-4579-A4EE-676EA5DD9A2A}" presName="node" presStyleLbl="node1" presStyleIdx="5" presStyleCnt="7" custScaleX="206344" custScaleY="154110">
        <dgm:presLayoutVars>
          <dgm:bulletEnabled val="1"/>
        </dgm:presLayoutVars>
      </dgm:prSet>
      <dgm:spPr/>
    </dgm:pt>
    <dgm:pt modelId="{CADEC231-8A4C-411C-B39F-394280DEFC16}" type="pres">
      <dgm:prSet presAssocID="{C6C4B3BE-2DE7-41CB-BB00-089ECA8CAEFE}" presName="sibTrans" presStyleLbl="sibTrans2D1" presStyleIdx="5" presStyleCnt="6"/>
      <dgm:spPr/>
    </dgm:pt>
    <dgm:pt modelId="{6F9C7EF3-4A45-43C4-B95D-017193993018}" type="pres">
      <dgm:prSet presAssocID="{C6C4B3BE-2DE7-41CB-BB00-089ECA8CAEFE}" presName="connectorText" presStyleLbl="sibTrans2D1" presStyleIdx="5" presStyleCnt="6"/>
      <dgm:spPr/>
    </dgm:pt>
    <dgm:pt modelId="{CAB09D31-7916-429C-8227-6A2C076704B6}" type="pres">
      <dgm:prSet presAssocID="{A05FE870-F99F-4CCA-8E15-17263949C7C5}" presName="node" presStyleLbl="node1" presStyleIdx="6" presStyleCnt="7" custScaleX="179441" custScaleY="154110">
        <dgm:presLayoutVars>
          <dgm:bulletEnabled val="1"/>
        </dgm:presLayoutVars>
      </dgm:prSet>
      <dgm:spPr/>
    </dgm:pt>
  </dgm:ptLst>
  <dgm:cxnLst>
    <dgm:cxn modelId="{498AF275-201A-419B-9CB9-E463EA4A37D5}" type="presOf" srcId="{B85581F6-2173-4901-BEA4-25CF19B901A7}" destId="{9B64295D-9DDC-43AB-B877-F4049548D677}" srcOrd="0" destOrd="0" presId="urn:microsoft.com/office/officeart/2005/8/layout/process5"/>
    <dgm:cxn modelId="{37D21B59-9A80-437F-83DF-C8B27F0F3A34}" type="presOf" srcId="{AB583A17-99A4-49AA-A987-A2E02F0A076A}" destId="{8C1C053F-2110-4556-B468-045CE39AB8E3}" srcOrd="1" destOrd="0" presId="urn:microsoft.com/office/officeart/2005/8/layout/process5"/>
    <dgm:cxn modelId="{1E691C59-763F-4FAB-B1C0-AC3CE7B61617}" type="presOf" srcId="{37A397E0-EFF1-4579-A4EE-676EA5DD9A2A}" destId="{D4BC9996-5F5C-4285-B3E8-7507C4456077}" srcOrd="0" destOrd="0" presId="urn:microsoft.com/office/officeart/2005/8/layout/process5"/>
    <dgm:cxn modelId="{6DE83592-FE38-458D-B92C-61181217B565}" srcId="{B85581F6-2173-4901-BEA4-25CF19B901A7}" destId="{37A397E0-EFF1-4579-A4EE-676EA5DD9A2A}" srcOrd="5" destOrd="0" parTransId="{9B530EA2-049E-437B-AC9F-A7D3E9D0E1DA}" sibTransId="{C6C4B3BE-2DE7-41CB-BB00-089ECA8CAEFE}"/>
    <dgm:cxn modelId="{2466B793-8EB9-43E0-9508-25AA9412E956}" type="presOf" srcId="{C8E1497B-AB61-4B84-8FAA-880AE0DD5066}" destId="{5DCAA3E4-32B4-4514-B876-FCC46BF042E4}" srcOrd="0" destOrd="0" presId="urn:microsoft.com/office/officeart/2005/8/layout/process5"/>
    <dgm:cxn modelId="{D5F93EB0-2D4F-400D-A274-CE4E83C12F08}" type="presOf" srcId="{BA17D694-5078-4229-9F3E-4936E945EC24}" destId="{0F826AE7-589C-42CF-AA27-FE5EB4FB28D3}" srcOrd="1" destOrd="0" presId="urn:microsoft.com/office/officeart/2005/8/layout/process5"/>
    <dgm:cxn modelId="{473A44B3-C3FF-4EEB-BB53-D3CC5E0CDA21}" srcId="{B85581F6-2173-4901-BEA4-25CF19B901A7}" destId="{58574021-4CE5-4ADE-AAD3-FF5BCF365E24}" srcOrd="2" destOrd="0" parTransId="{0CFAF233-77BC-4899-A5A8-37D4B93AB4E0}" sibTransId="{11790D69-BEB1-4C1E-A53C-2A22D9EC0ED8}"/>
    <dgm:cxn modelId="{279F5FB7-6D4A-4FDB-806F-4DF34C39C153}" srcId="{B85581F6-2173-4901-BEA4-25CF19B901A7}" destId="{B195C1DF-BC52-4FE7-92B3-C4658F6CB60E}" srcOrd="1" destOrd="0" parTransId="{A5B5EE2A-6242-40B7-8A3A-8C117EC31814}" sibTransId="{0C15C34B-01B2-46EF-B211-A66BF2D5DD65}"/>
    <dgm:cxn modelId="{E30658BC-2B48-4E95-BF5B-EAC2250CDCFA}" type="presOf" srcId="{6DA74B62-9AE6-47B2-84B3-9251314D1EFB}" destId="{7A6D9D37-8952-46BD-B531-529C4F56EE0E}" srcOrd="1" destOrd="0" presId="urn:microsoft.com/office/officeart/2005/8/layout/process5"/>
    <dgm:cxn modelId="{90E2E8BE-4F49-4992-982E-D9A5A185297A}" srcId="{B85581F6-2173-4901-BEA4-25CF19B901A7}" destId="{A05FE870-F99F-4CCA-8E15-17263949C7C5}" srcOrd="6" destOrd="0" parTransId="{E237273E-D236-4E8B-913E-A92FC0D093C0}" sibTransId="{3B6976F4-D880-45F4-9813-A35D1A744018}"/>
    <dgm:cxn modelId="{FA81D3C1-FA71-4C8D-A34B-FDA575F3B71D}" type="presOf" srcId="{6DA74B62-9AE6-47B2-84B3-9251314D1EFB}" destId="{65EFD879-FD4D-495C-AD20-E6DFF7301BFC}" srcOrd="0" destOrd="0" presId="urn:microsoft.com/office/officeart/2005/8/layout/process5"/>
    <dgm:cxn modelId="{12D0BACA-6A32-4B93-A28D-45F53E5DAB5D}" type="presOf" srcId="{0C15C34B-01B2-46EF-B211-A66BF2D5DD65}" destId="{4967F2E5-22D1-4F3D-94A3-B2DA79256DAE}" srcOrd="1" destOrd="0" presId="urn:microsoft.com/office/officeart/2005/8/layout/process5"/>
    <dgm:cxn modelId="{B7DF79CB-4811-48AD-A733-3C85B282B493}" srcId="{B85581F6-2173-4901-BEA4-25CF19B901A7}" destId="{BF2FE851-F3AC-4DBA-9451-19F8E24FD2C2}" srcOrd="4" destOrd="0" parTransId="{D3B0F6B9-78E1-4E9D-99DE-5BBA8801F56D}" sibTransId="{6DA74B62-9AE6-47B2-84B3-9251314D1EFB}"/>
    <dgm:cxn modelId="{4F8014CD-0DB2-42A2-BEE4-C8207C1DBFB6}" type="presOf" srcId="{C6C4B3BE-2DE7-41CB-BB00-089ECA8CAEFE}" destId="{CADEC231-8A4C-411C-B39F-394280DEFC16}" srcOrd="0" destOrd="0" presId="urn:microsoft.com/office/officeart/2005/8/layout/process5"/>
    <dgm:cxn modelId="{90B61ED0-657C-4B3F-BEAF-B1A930745C5E}" type="presOf" srcId="{11790D69-BEB1-4C1E-A53C-2A22D9EC0ED8}" destId="{06CB3001-9DEF-4243-9D2D-AE1090CC7E3C}" srcOrd="0" destOrd="0" presId="urn:microsoft.com/office/officeart/2005/8/layout/process5"/>
    <dgm:cxn modelId="{909EA6D0-7E89-428E-9121-C48934D3AB83}" type="presOf" srcId="{A05FE870-F99F-4CCA-8E15-17263949C7C5}" destId="{CAB09D31-7916-429C-8227-6A2C076704B6}" srcOrd="0" destOrd="0" presId="urn:microsoft.com/office/officeart/2005/8/layout/process5"/>
    <dgm:cxn modelId="{8801D6D6-F98B-4A36-ACA0-51F5D032E41C}" srcId="{B85581F6-2173-4901-BEA4-25CF19B901A7}" destId="{A831342D-F50B-4CC6-8E93-BC25F4683801}" srcOrd="0" destOrd="0" parTransId="{B4B86CEF-7847-497D-ACAB-F08C3893698A}" sibTransId="{BA17D694-5078-4229-9F3E-4936E945EC24}"/>
    <dgm:cxn modelId="{2EA58FD8-A596-45AE-A15E-F174066723C7}" type="presOf" srcId="{0C15C34B-01B2-46EF-B211-A66BF2D5DD65}" destId="{0781F913-D263-4696-9AA0-584AB4968844}" srcOrd="0" destOrd="0" presId="urn:microsoft.com/office/officeart/2005/8/layout/process5"/>
    <dgm:cxn modelId="{8C55A8DA-D203-473A-B4AF-1A07CB5D6158}" srcId="{B85581F6-2173-4901-BEA4-25CF19B901A7}" destId="{C8E1497B-AB61-4B84-8FAA-880AE0DD5066}" srcOrd="3" destOrd="0" parTransId="{7E778FF4-C949-4C38-9339-C1B2E15A93E6}" sibTransId="{AB583A17-99A4-49AA-A987-A2E02F0A076A}"/>
    <dgm:cxn modelId="{5DD4C6DE-5DD9-4A5F-BCBC-5BF845F2F075}" type="presOf" srcId="{C6C4B3BE-2DE7-41CB-BB00-089ECA8CAEFE}" destId="{6F9C7EF3-4A45-43C4-B95D-017193993018}" srcOrd="1" destOrd="0" presId="urn:microsoft.com/office/officeart/2005/8/layout/process5"/>
    <dgm:cxn modelId="{197F6BE6-6B7A-4A40-9011-03E99076299A}" type="presOf" srcId="{A831342D-F50B-4CC6-8E93-BC25F4683801}" destId="{237298F4-CC38-432D-84A1-A0857A932140}" srcOrd="0" destOrd="0" presId="urn:microsoft.com/office/officeart/2005/8/layout/process5"/>
    <dgm:cxn modelId="{7C0BC5EE-17B1-4F62-B173-2A3E8D784DEE}" type="presOf" srcId="{B195C1DF-BC52-4FE7-92B3-C4658F6CB60E}" destId="{BA67574B-0294-43C4-BE68-45DB59173A8A}" srcOrd="0" destOrd="0" presId="urn:microsoft.com/office/officeart/2005/8/layout/process5"/>
    <dgm:cxn modelId="{65B9EEEF-A761-4734-A662-A1E5186DCEF2}" type="presOf" srcId="{58574021-4CE5-4ADE-AAD3-FF5BCF365E24}" destId="{C0FE1F4E-E96E-4C21-B311-26BDEEA9FD48}" srcOrd="0" destOrd="0" presId="urn:microsoft.com/office/officeart/2005/8/layout/process5"/>
    <dgm:cxn modelId="{991C36F5-CFF0-4515-A27A-E262CE9359D4}" type="presOf" srcId="{BA17D694-5078-4229-9F3E-4936E945EC24}" destId="{28778A57-55CC-4B49-867C-E435FA1F9A13}" srcOrd="0" destOrd="0" presId="urn:microsoft.com/office/officeart/2005/8/layout/process5"/>
    <dgm:cxn modelId="{D9CBF7F6-EAAD-45FD-8A6F-B8E999551F83}" type="presOf" srcId="{11790D69-BEB1-4C1E-A53C-2A22D9EC0ED8}" destId="{988D7CE8-6B11-4E6B-A27E-99D623085B0C}" srcOrd="1" destOrd="0" presId="urn:microsoft.com/office/officeart/2005/8/layout/process5"/>
    <dgm:cxn modelId="{042151F8-078E-4EDE-AC4D-4C316A1C4CB6}" type="presOf" srcId="{AB583A17-99A4-49AA-A987-A2E02F0A076A}" destId="{EF2CE81E-D6FA-482C-971B-698091CBF708}" srcOrd="0" destOrd="0" presId="urn:microsoft.com/office/officeart/2005/8/layout/process5"/>
    <dgm:cxn modelId="{5FB1F9FD-BAC4-4448-B241-E792606AE7AF}" type="presOf" srcId="{BF2FE851-F3AC-4DBA-9451-19F8E24FD2C2}" destId="{3FA2EB6E-CA0C-46F9-8397-3F16721AEE21}" srcOrd="0" destOrd="0" presId="urn:microsoft.com/office/officeart/2005/8/layout/process5"/>
    <dgm:cxn modelId="{8F102D6F-C8CF-4546-872E-86B77B7AC7F3}" type="presParOf" srcId="{9B64295D-9DDC-43AB-B877-F4049548D677}" destId="{237298F4-CC38-432D-84A1-A0857A932140}" srcOrd="0" destOrd="0" presId="urn:microsoft.com/office/officeart/2005/8/layout/process5"/>
    <dgm:cxn modelId="{EA51C5DC-9E8E-42F0-9DEF-8868C64EDF4A}" type="presParOf" srcId="{9B64295D-9DDC-43AB-B877-F4049548D677}" destId="{28778A57-55CC-4B49-867C-E435FA1F9A13}" srcOrd="1" destOrd="0" presId="urn:microsoft.com/office/officeart/2005/8/layout/process5"/>
    <dgm:cxn modelId="{46885F17-5E4D-4A98-B5BC-2780ED938C6F}" type="presParOf" srcId="{28778A57-55CC-4B49-867C-E435FA1F9A13}" destId="{0F826AE7-589C-42CF-AA27-FE5EB4FB28D3}" srcOrd="0" destOrd="0" presId="urn:microsoft.com/office/officeart/2005/8/layout/process5"/>
    <dgm:cxn modelId="{381B2358-8190-4FE0-8FBB-C0272DC994BC}" type="presParOf" srcId="{9B64295D-9DDC-43AB-B877-F4049548D677}" destId="{BA67574B-0294-43C4-BE68-45DB59173A8A}" srcOrd="2" destOrd="0" presId="urn:microsoft.com/office/officeart/2005/8/layout/process5"/>
    <dgm:cxn modelId="{AF3C19B9-D0E1-4693-B2DC-9A8F0C9F3721}" type="presParOf" srcId="{9B64295D-9DDC-43AB-B877-F4049548D677}" destId="{0781F913-D263-4696-9AA0-584AB4968844}" srcOrd="3" destOrd="0" presId="urn:microsoft.com/office/officeart/2005/8/layout/process5"/>
    <dgm:cxn modelId="{F228509C-6A09-4F43-B1D8-46FEAB9E86B9}" type="presParOf" srcId="{0781F913-D263-4696-9AA0-584AB4968844}" destId="{4967F2E5-22D1-4F3D-94A3-B2DA79256DAE}" srcOrd="0" destOrd="0" presId="urn:microsoft.com/office/officeart/2005/8/layout/process5"/>
    <dgm:cxn modelId="{14E0A44A-A716-4679-B68F-FFBFE25C4222}" type="presParOf" srcId="{9B64295D-9DDC-43AB-B877-F4049548D677}" destId="{C0FE1F4E-E96E-4C21-B311-26BDEEA9FD48}" srcOrd="4" destOrd="0" presId="urn:microsoft.com/office/officeart/2005/8/layout/process5"/>
    <dgm:cxn modelId="{8259445A-ED9F-4515-A3B4-C78319F87713}" type="presParOf" srcId="{9B64295D-9DDC-43AB-B877-F4049548D677}" destId="{06CB3001-9DEF-4243-9D2D-AE1090CC7E3C}" srcOrd="5" destOrd="0" presId="urn:microsoft.com/office/officeart/2005/8/layout/process5"/>
    <dgm:cxn modelId="{5A6D45A3-336E-499F-94A4-E91618A3CA3B}" type="presParOf" srcId="{06CB3001-9DEF-4243-9D2D-AE1090CC7E3C}" destId="{988D7CE8-6B11-4E6B-A27E-99D623085B0C}" srcOrd="0" destOrd="0" presId="urn:microsoft.com/office/officeart/2005/8/layout/process5"/>
    <dgm:cxn modelId="{FE0EB993-1EBB-4E64-B8F2-22F1E86D8B02}" type="presParOf" srcId="{9B64295D-9DDC-43AB-B877-F4049548D677}" destId="{5DCAA3E4-32B4-4514-B876-FCC46BF042E4}" srcOrd="6" destOrd="0" presId="urn:microsoft.com/office/officeart/2005/8/layout/process5"/>
    <dgm:cxn modelId="{7FB11231-098F-40DC-A580-B2897C0045CA}" type="presParOf" srcId="{9B64295D-9DDC-43AB-B877-F4049548D677}" destId="{EF2CE81E-D6FA-482C-971B-698091CBF708}" srcOrd="7" destOrd="0" presId="urn:microsoft.com/office/officeart/2005/8/layout/process5"/>
    <dgm:cxn modelId="{2E542151-A34F-4342-89D4-ADC0EDFA608B}" type="presParOf" srcId="{EF2CE81E-D6FA-482C-971B-698091CBF708}" destId="{8C1C053F-2110-4556-B468-045CE39AB8E3}" srcOrd="0" destOrd="0" presId="urn:microsoft.com/office/officeart/2005/8/layout/process5"/>
    <dgm:cxn modelId="{8CAD93CC-5C8C-4B31-8F9B-29E98BDF9E48}" type="presParOf" srcId="{9B64295D-9DDC-43AB-B877-F4049548D677}" destId="{3FA2EB6E-CA0C-46F9-8397-3F16721AEE21}" srcOrd="8" destOrd="0" presId="urn:microsoft.com/office/officeart/2005/8/layout/process5"/>
    <dgm:cxn modelId="{F26A65FE-4429-4357-B28B-84B6AFA3A3F6}" type="presParOf" srcId="{9B64295D-9DDC-43AB-B877-F4049548D677}" destId="{65EFD879-FD4D-495C-AD20-E6DFF7301BFC}" srcOrd="9" destOrd="0" presId="urn:microsoft.com/office/officeart/2005/8/layout/process5"/>
    <dgm:cxn modelId="{F8619D85-CD4B-4E01-862B-7299000C5F32}" type="presParOf" srcId="{65EFD879-FD4D-495C-AD20-E6DFF7301BFC}" destId="{7A6D9D37-8952-46BD-B531-529C4F56EE0E}" srcOrd="0" destOrd="0" presId="urn:microsoft.com/office/officeart/2005/8/layout/process5"/>
    <dgm:cxn modelId="{9E871440-1206-4314-9F90-399DB398046E}" type="presParOf" srcId="{9B64295D-9DDC-43AB-B877-F4049548D677}" destId="{D4BC9996-5F5C-4285-B3E8-7507C4456077}" srcOrd="10" destOrd="0" presId="urn:microsoft.com/office/officeart/2005/8/layout/process5"/>
    <dgm:cxn modelId="{2D6D4974-F935-4996-9259-5C5F58E7BDED}" type="presParOf" srcId="{9B64295D-9DDC-43AB-B877-F4049548D677}" destId="{CADEC231-8A4C-411C-B39F-394280DEFC16}" srcOrd="11" destOrd="0" presId="urn:microsoft.com/office/officeart/2005/8/layout/process5"/>
    <dgm:cxn modelId="{9E6751EA-E68D-4BC7-B7FD-78ABD0B71702}" type="presParOf" srcId="{CADEC231-8A4C-411C-B39F-394280DEFC16}" destId="{6F9C7EF3-4A45-43C4-B95D-017193993018}" srcOrd="0" destOrd="0" presId="urn:microsoft.com/office/officeart/2005/8/layout/process5"/>
    <dgm:cxn modelId="{718615FF-AD44-4FB3-8F95-B58A5536C978}" type="presParOf" srcId="{9B64295D-9DDC-43AB-B877-F4049548D677}" destId="{CAB09D31-7916-429C-8227-6A2C076704B6}" srcOrd="1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5581F6-2173-4901-BEA4-25CF19B901A7}" type="doc">
      <dgm:prSet loTypeId="urn:microsoft.com/office/officeart/2005/8/layout/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MX"/>
        </a:p>
      </dgm:t>
    </dgm:pt>
    <dgm:pt modelId="{A831342D-F50B-4CC6-8E93-BC25F4683801}">
      <dgm:prSet phldrT="[Texto]"/>
      <dgm:spPr>
        <a:ln>
          <a:noFill/>
        </a:ln>
      </dgm:spPr>
      <dgm:t>
        <a:bodyPr/>
        <a:lstStyle/>
        <a:p>
          <a:pPr algn="ctr"/>
          <a:r>
            <a:rPr lang="es-MX" dirty="0"/>
            <a:t>8.  Una vez cumplido lo anterior se procederá a la depuración de los saldos que cumplan con las siguientes condiciones:</a:t>
          </a:r>
        </a:p>
      </dgm:t>
    </dgm:pt>
    <dgm:pt modelId="{BA17D694-5078-4229-9F3E-4936E945EC24}" type="sibTrans" cxnId="{8801D6D6-F98B-4A36-ACA0-51F5D032E41C}">
      <dgm:prSet/>
      <dgm:spPr/>
      <dgm:t>
        <a:bodyPr/>
        <a:lstStyle/>
        <a:p>
          <a:endParaRPr lang="es-MX"/>
        </a:p>
      </dgm:t>
    </dgm:pt>
    <dgm:pt modelId="{B4B86CEF-7847-497D-ACAB-F08C3893698A}" type="parTrans" cxnId="{8801D6D6-F98B-4A36-ACA0-51F5D032E41C}">
      <dgm:prSet/>
      <dgm:spPr/>
      <dgm:t>
        <a:bodyPr/>
        <a:lstStyle/>
        <a:p>
          <a:endParaRPr lang="es-MX"/>
        </a:p>
      </dgm:t>
    </dgm:pt>
    <dgm:pt modelId="{6F2F7B67-9997-481F-AC86-016DC484BAB7}">
      <dgm:prSet/>
      <dgm:spPr/>
      <dgm:t>
        <a:bodyPr/>
        <a:lstStyle/>
        <a:p>
          <a:pPr>
            <a:buFont typeface="+mj-lt"/>
            <a:buAutoNum type="romanUcPeriod"/>
          </a:pPr>
          <a:r>
            <a:rPr lang="es-MX" sz="1500" dirty="0"/>
            <a:t> Si el origen del saldo es un error de registro contable.</a:t>
          </a:r>
        </a:p>
      </dgm:t>
    </dgm:pt>
    <dgm:pt modelId="{4704F7A0-D2BC-4AA3-9359-FED1E95F175F}" type="parTrans" cxnId="{1E5511F8-630F-40DB-B56E-F5478050B642}">
      <dgm:prSet/>
      <dgm:spPr/>
      <dgm:t>
        <a:bodyPr/>
        <a:lstStyle/>
        <a:p>
          <a:endParaRPr lang="es-MX"/>
        </a:p>
      </dgm:t>
    </dgm:pt>
    <dgm:pt modelId="{0DD580E7-6F32-46A5-992A-24A3D8EE92C2}" type="sibTrans" cxnId="{1E5511F8-630F-40DB-B56E-F5478050B642}">
      <dgm:prSet/>
      <dgm:spPr/>
      <dgm:t>
        <a:bodyPr/>
        <a:lstStyle/>
        <a:p>
          <a:endParaRPr lang="es-MX"/>
        </a:p>
      </dgm:t>
    </dgm:pt>
    <dgm:pt modelId="{E5B1E8C0-9D1B-418E-9AF7-8784CEFF21F8}">
      <dgm:prSet/>
      <dgm:spPr/>
      <dgm:t>
        <a:bodyPr/>
        <a:lstStyle/>
        <a:p>
          <a:pPr>
            <a:buFont typeface="+mj-lt"/>
            <a:buAutoNum type="romanUcPeriod"/>
          </a:pPr>
          <a:r>
            <a:rPr lang="es-MX" sz="1500" dirty="0"/>
            <a:t> Cuando sea imposible o incosteable su recuperación, fundamentando legalmente dichas condiciones (prescripción, imposibilidad de cobro por requisitos legales, costo beneficio de la recuperación judicial o extrajudicial dictamen de no factibilidad de cobro, entre otros.)</a:t>
          </a:r>
        </a:p>
      </dgm:t>
    </dgm:pt>
    <dgm:pt modelId="{13146F85-F228-419C-B98E-86FC24356A8E}" type="parTrans" cxnId="{53A12D44-5C87-45E6-84B0-C58B84629990}">
      <dgm:prSet/>
      <dgm:spPr/>
      <dgm:t>
        <a:bodyPr/>
        <a:lstStyle/>
        <a:p>
          <a:endParaRPr lang="es-MX"/>
        </a:p>
      </dgm:t>
    </dgm:pt>
    <dgm:pt modelId="{B2D546DA-BBDD-4BE8-843C-C90BAF842FFB}" type="sibTrans" cxnId="{53A12D44-5C87-45E6-84B0-C58B84629990}">
      <dgm:prSet/>
      <dgm:spPr/>
      <dgm:t>
        <a:bodyPr/>
        <a:lstStyle/>
        <a:p>
          <a:endParaRPr lang="es-MX"/>
        </a:p>
      </dgm:t>
    </dgm:pt>
    <dgm:pt modelId="{0673CC7D-9F02-47EF-A14B-8D268D79A527}">
      <dgm:prSet custT="1"/>
      <dgm:spPr/>
      <dgm:t>
        <a:bodyPr/>
        <a:lstStyle/>
        <a:p>
          <a:pPr>
            <a:buFont typeface="+mj-lt"/>
            <a:buAutoNum type="romanUcPeriod"/>
          </a:pPr>
          <a:endParaRPr lang="es-MX" sz="1100" dirty="0"/>
        </a:p>
      </dgm:t>
    </dgm:pt>
    <dgm:pt modelId="{BA6F45BF-E7B9-469B-8214-D67FFDFED458}" type="parTrans" cxnId="{A5F70A03-E3FE-42CD-9600-3F6152B27888}">
      <dgm:prSet/>
      <dgm:spPr/>
      <dgm:t>
        <a:bodyPr/>
        <a:lstStyle/>
        <a:p>
          <a:endParaRPr lang="es-MX"/>
        </a:p>
      </dgm:t>
    </dgm:pt>
    <dgm:pt modelId="{25FE45CF-039D-4935-90DD-AE2A4E7BC36A}" type="sibTrans" cxnId="{A5F70A03-E3FE-42CD-9600-3F6152B27888}">
      <dgm:prSet/>
      <dgm:spPr/>
      <dgm:t>
        <a:bodyPr/>
        <a:lstStyle/>
        <a:p>
          <a:endParaRPr lang="es-MX"/>
        </a:p>
      </dgm:t>
    </dgm:pt>
    <dgm:pt modelId="{9BEB40E4-C4C3-4C12-8A42-CC95765CDE1A}">
      <dgm:prSet custT="1"/>
      <dgm:spPr/>
      <dgm:t>
        <a:bodyPr/>
        <a:lstStyle/>
        <a:p>
          <a:pPr>
            <a:buFont typeface="+mj-lt"/>
            <a:buAutoNum type="romanUcPeriod"/>
          </a:pPr>
          <a:endParaRPr lang="es-MX" sz="1200" dirty="0"/>
        </a:p>
      </dgm:t>
    </dgm:pt>
    <dgm:pt modelId="{BE7DE9D5-06D8-440F-9D3E-C9476D880A4D}" type="parTrans" cxnId="{B79B6879-A65C-49E1-A978-389BEAB1AE72}">
      <dgm:prSet/>
      <dgm:spPr/>
      <dgm:t>
        <a:bodyPr/>
        <a:lstStyle/>
        <a:p>
          <a:endParaRPr lang="es-MX"/>
        </a:p>
      </dgm:t>
    </dgm:pt>
    <dgm:pt modelId="{B86620ED-0811-46B3-A57F-0DC998E89ED2}" type="sibTrans" cxnId="{B79B6879-A65C-49E1-A978-389BEAB1AE72}">
      <dgm:prSet/>
      <dgm:spPr/>
      <dgm:t>
        <a:bodyPr/>
        <a:lstStyle/>
        <a:p>
          <a:endParaRPr lang="es-MX"/>
        </a:p>
      </dgm:t>
    </dgm:pt>
    <dgm:pt modelId="{8D836BC8-23FF-484D-BF97-B55072F9FE96}">
      <dgm:prSet/>
      <dgm:spPr/>
      <dgm:t>
        <a:bodyPr/>
        <a:lstStyle/>
        <a:p>
          <a:pPr>
            <a:buFont typeface="+mj-lt"/>
            <a:buAutoNum type="romanUcPeriod"/>
          </a:pPr>
          <a:r>
            <a:rPr lang="es-MX" sz="1500" dirty="0"/>
            <a:t> Cuando por el análisis realizado no fue posible determinar la procedencia o existencia del saldo (falta de documentación que acredite su existencia).</a:t>
          </a:r>
        </a:p>
      </dgm:t>
    </dgm:pt>
    <dgm:pt modelId="{EDC416D9-175A-4FDF-A6F0-0F1B64EA57D6}" type="sibTrans" cxnId="{9966B452-13D7-42C3-BB97-1242A751F00F}">
      <dgm:prSet/>
      <dgm:spPr/>
      <dgm:t>
        <a:bodyPr/>
        <a:lstStyle/>
        <a:p>
          <a:endParaRPr lang="es-MX"/>
        </a:p>
      </dgm:t>
    </dgm:pt>
    <dgm:pt modelId="{30E95F2D-FE22-47DB-BF55-7CAC75C551B7}" type="parTrans" cxnId="{9966B452-13D7-42C3-BB97-1242A751F00F}">
      <dgm:prSet/>
      <dgm:spPr/>
      <dgm:t>
        <a:bodyPr/>
        <a:lstStyle/>
        <a:p>
          <a:endParaRPr lang="es-MX"/>
        </a:p>
      </dgm:t>
    </dgm:pt>
    <dgm:pt modelId="{51D45028-EF2B-439D-9DB1-C2C42793EA97}" type="pres">
      <dgm:prSet presAssocID="{B85581F6-2173-4901-BEA4-25CF19B901A7}" presName="linearFlow" presStyleCnt="0">
        <dgm:presLayoutVars>
          <dgm:dir/>
          <dgm:animLvl val="lvl"/>
          <dgm:resizeHandles val="exact"/>
        </dgm:presLayoutVars>
      </dgm:prSet>
      <dgm:spPr/>
    </dgm:pt>
    <dgm:pt modelId="{641F5F8F-BFF5-433D-BCF1-6816159363AB}" type="pres">
      <dgm:prSet presAssocID="{A831342D-F50B-4CC6-8E93-BC25F4683801}" presName="composite" presStyleCnt="0"/>
      <dgm:spPr/>
    </dgm:pt>
    <dgm:pt modelId="{69999C03-03FA-4171-B424-0FBEEDA859B2}" type="pres">
      <dgm:prSet presAssocID="{A831342D-F50B-4CC6-8E93-BC25F4683801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0244F5E1-E352-495E-9C98-D69E95E860BB}" type="pres">
      <dgm:prSet presAssocID="{A831342D-F50B-4CC6-8E93-BC25F4683801}" presName="parSh" presStyleLbl="node1" presStyleIdx="0" presStyleCnt="1"/>
      <dgm:spPr/>
    </dgm:pt>
    <dgm:pt modelId="{9E71BEDD-5784-4187-ADD8-0D0F197CC413}" type="pres">
      <dgm:prSet presAssocID="{A831342D-F50B-4CC6-8E93-BC25F4683801}" presName="desTx" presStyleLbl="fgAcc1" presStyleIdx="0" presStyleCnt="1" custLinFactNeighborX="-16804" custLinFactNeighborY="501">
        <dgm:presLayoutVars>
          <dgm:bulletEnabled val="1"/>
        </dgm:presLayoutVars>
      </dgm:prSet>
      <dgm:spPr/>
    </dgm:pt>
  </dgm:ptLst>
  <dgm:cxnLst>
    <dgm:cxn modelId="{A5F70A03-E3FE-42CD-9600-3F6152B27888}" srcId="{A831342D-F50B-4CC6-8E93-BC25F4683801}" destId="{0673CC7D-9F02-47EF-A14B-8D268D79A527}" srcOrd="1" destOrd="0" parTransId="{BA6F45BF-E7B9-469B-8214-D67FFDFED458}" sibTransId="{25FE45CF-039D-4935-90DD-AE2A4E7BC36A}"/>
    <dgm:cxn modelId="{C5E32819-BBFC-4DE2-AB6C-000B0E8C716E}" type="presOf" srcId="{B85581F6-2173-4901-BEA4-25CF19B901A7}" destId="{51D45028-EF2B-439D-9DB1-C2C42793EA97}" srcOrd="0" destOrd="0" presId="urn:microsoft.com/office/officeart/2005/8/layout/process3"/>
    <dgm:cxn modelId="{D413C62E-6966-4ED9-AA0C-B50F9DF0D746}" type="presOf" srcId="{A831342D-F50B-4CC6-8E93-BC25F4683801}" destId="{0244F5E1-E352-495E-9C98-D69E95E860BB}" srcOrd="1" destOrd="0" presId="urn:microsoft.com/office/officeart/2005/8/layout/process3"/>
    <dgm:cxn modelId="{53A12D44-5C87-45E6-84B0-C58B84629990}" srcId="{A831342D-F50B-4CC6-8E93-BC25F4683801}" destId="{E5B1E8C0-9D1B-418E-9AF7-8784CEFF21F8}" srcOrd="4" destOrd="0" parTransId="{13146F85-F228-419C-B98E-86FC24356A8E}" sibTransId="{B2D546DA-BBDD-4BE8-843C-C90BAF842FFB}"/>
    <dgm:cxn modelId="{9966B452-13D7-42C3-BB97-1242A751F00F}" srcId="{A831342D-F50B-4CC6-8E93-BC25F4683801}" destId="{8D836BC8-23FF-484D-BF97-B55072F9FE96}" srcOrd="2" destOrd="0" parTransId="{30E95F2D-FE22-47DB-BF55-7CAC75C551B7}" sibTransId="{EDC416D9-175A-4FDF-A6F0-0F1B64EA57D6}"/>
    <dgm:cxn modelId="{B79B6879-A65C-49E1-A978-389BEAB1AE72}" srcId="{A831342D-F50B-4CC6-8E93-BC25F4683801}" destId="{9BEB40E4-C4C3-4C12-8A42-CC95765CDE1A}" srcOrd="3" destOrd="0" parTransId="{BE7DE9D5-06D8-440F-9D3E-C9476D880A4D}" sibTransId="{B86620ED-0811-46B3-A57F-0DC998E89ED2}"/>
    <dgm:cxn modelId="{5437B39C-8289-451A-9594-C6798C84DF31}" type="presOf" srcId="{A831342D-F50B-4CC6-8E93-BC25F4683801}" destId="{69999C03-03FA-4171-B424-0FBEEDA859B2}" srcOrd="0" destOrd="0" presId="urn:microsoft.com/office/officeart/2005/8/layout/process3"/>
    <dgm:cxn modelId="{72EE48D4-2E1C-49D0-91E5-842616C24BD3}" type="presOf" srcId="{0673CC7D-9F02-47EF-A14B-8D268D79A527}" destId="{9E71BEDD-5784-4187-ADD8-0D0F197CC413}" srcOrd="0" destOrd="1" presId="urn:microsoft.com/office/officeart/2005/8/layout/process3"/>
    <dgm:cxn modelId="{1518C2D6-CC87-458A-9195-168FADE63DF8}" type="presOf" srcId="{E5B1E8C0-9D1B-418E-9AF7-8784CEFF21F8}" destId="{9E71BEDD-5784-4187-ADD8-0D0F197CC413}" srcOrd="0" destOrd="4" presId="urn:microsoft.com/office/officeart/2005/8/layout/process3"/>
    <dgm:cxn modelId="{8801D6D6-F98B-4A36-ACA0-51F5D032E41C}" srcId="{B85581F6-2173-4901-BEA4-25CF19B901A7}" destId="{A831342D-F50B-4CC6-8E93-BC25F4683801}" srcOrd="0" destOrd="0" parTransId="{B4B86CEF-7847-497D-ACAB-F08C3893698A}" sibTransId="{BA17D694-5078-4229-9F3E-4936E945EC24}"/>
    <dgm:cxn modelId="{74D5E4E1-AE2E-4E3F-9BE7-E2E610F263A6}" type="presOf" srcId="{6F2F7B67-9997-481F-AC86-016DC484BAB7}" destId="{9E71BEDD-5784-4187-ADD8-0D0F197CC413}" srcOrd="0" destOrd="0" presId="urn:microsoft.com/office/officeart/2005/8/layout/process3"/>
    <dgm:cxn modelId="{2F96EEE6-FF57-456D-B8A7-AE3CCFC9463D}" type="presOf" srcId="{9BEB40E4-C4C3-4C12-8A42-CC95765CDE1A}" destId="{9E71BEDD-5784-4187-ADD8-0D0F197CC413}" srcOrd="0" destOrd="3" presId="urn:microsoft.com/office/officeart/2005/8/layout/process3"/>
    <dgm:cxn modelId="{7A8F67F1-B3FB-4309-A37C-A4950CB719C8}" type="presOf" srcId="{8D836BC8-23FF-484D-BF97-B55072F9FE96}" destId="{9E71BEDD-5784-4187-ADD8-0D0F197CC413}" srcOrd="0" destOrd="2" presId="urn:microsoft.com/office/officeart/2005/8/layout/process3"/>
    <dgm:cxn modelId="{1E5511F8-630F-40DB-B56E-F5478050B642}" srcId="{A831342D-F50B-4CC6-8E93-BC25F4683801}" destId="{6F2F7B67-9997-481F-AC86-016DC484BAB7}" srcOrd="0" destOrd="0" parTransId="{4704F7A0-D2BC-4AA3-9359-FED1E95F175F}" sibTransId="{0DD580E7-6F32-46A5-992A-24A3D8EE92C2}"/>
    <dgm:cxn modelId="{5820AC26-3987-45F7-A8D3-476CEF92B67B}" type="presParOf" srcId="{51D45028-EF2B-439D-9DB1-C2C42793EA97}" destId="{641F5F8F-BFF5-433D-BCF1-6816159363AB}" srcOrd="0" destOrd="0" presId="urn:microsoft.com/office/officeart/2005/8/layout/process3"/>
    <dgm:cxn modelId="{EEBB3FC6-72BF-4349-AFA4-B8E1D5004D31}" type="presParOf" srcId="{641F5F8F-BFF5-433D-BCF1-6816159363AB}" destId="{69999C03-03FA-4171-B424-0FBEEDA859B2}" srcOrd="0" destOrd="0" presId="urn:microsoft.com/office/officeart/2005/8/layout/process3"/>
    <dgm:cxn modelId="{5EE87549-F73A-46A4-9377-1C4CA79800F8}" type="presParOf" srcId="{641F5F8F-BFF5-433D-BCF1-6816159363AB}" destId="{0244F5E1-E352-495E-9C98-D69E95E860BB}" srcOrd="1" destOrd="0" presId="urn:microsoft.com/office/officeart/2005/8/layout/process3"/>
    <dgm:cxn modelId="{76CA6A6D-62C0-4760-9452-65D7983064CE}" type="presParOf" srcId="{641F5F8F-BFF5-433D-BCF1-6816159363AB}" destId="{9E71BEDD-5784-4187-ADD8-0D0F197CC41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5581F6-2173-4901-BEA4-25CF19B901A7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A831342D-F50B-4CC6-8E93-BC25F4683801}">
      <dgm:prSet phldrT="[Texto]" custT="1"/>
      <dgm:spPr/>
      <dgm:t>
        <a:bodyPr/>
        <a:lstStyle/>
        <a:p>
          <a:r>
            <a:rPr lang="es-MX" sz="1400" dirty="0"/>
            <a:t>9. En caso de cumplir las condiciones , realizar propuesta de ajuste en la que se cancelen los saldos de las cuentas por cobrar del balance general, contra resultados de ejercicios anteriores, acompañado de los documentos o expediente que justifique este hecho.</a:t>
          </a:r>
        </a:p>
      </dgm:t>
    </dgm:pt>
    <dgm:pt modelId="{B4B86CEF-7847-497D-ACAB-F08C3893698A}" type="parTrans" cxnId="{8801D6D6-F98B-4A36-ACA0-51F5D032E41C}">
      <dgm:prSet/>
      <dgm:spPr/>
      <dgm:t>
        <a:bodyPr/>
        <a:lstStyle/>
        <a:p>
          <a:endParaRPr lang="es-MX" sz="1400"/>
        </a:p>
      </dgm:t>
    </dgm:pt>
    <dgm:pt modelId="{BA17D694-5078-4229-9F3E-4936E945EC24}" type="sibTrans" cxnId="{8801D6D6-F98B-4A36-ACA0-51F5D032E41C}">
      <dgm:prSet custT="1"/>
      <dgm:spPr/>
      <dgm:t>
        <a:bodyPr/>
        <a:lstStyle/>
        <a:p>
          <a:endParaRPr lang="es-MX" sz="1400"/>
        </a:p>
      </dgm:t>
    </dgm:pt>
    <dgm:pt modelId="{4928D351-4A8D-43C6-A005-326E9AD633AD}">
      <dgm:prSet custT="1"/>
      <dgm:spPr/>
      <dgm:t>
        <a:bodyPr/>
        <a:lstStyle/>
        <a:p>
          <a:r>
            <a:rPr lang="es-MX" sz="1400" dirty="0"/>
            <a:t>10. Presentar ante el Ayuntamiento u Órgano de Gobierno la propuesta de ajuste de depuración, para su autorización toda vez que se afectarán los resultados de ejercicios anteriores del ente público.</a:t>
          </a:r>
        </a:p>
      </dgm:t>
    </dgm:pt>
    <dgm:pt modelId="{E79C6AB8-DF69-43B9-AB6E-BCE2BF7AD373}" type="parTrans" cxnId="{B5AFC9B5-66F2-4575-989D-D9045E698D78}">
      <dgm:prSet/>
      <dgm:spPr/>
      <dgm:t>
        <a:bodyPr/>
        <a:lstStyle/>
        <a:p>
          <a:endParaRPr lang="es-MX" sz="1400"/>
        </a:p>
      </dgm:t>
    </dgm:pt>
    <dgm:pt modelId="{7841D990-34F7-4845-90E3-5A1252903E81}" type="sibTrans" cxnId="{B5AFC9B5-66F2-4575-989D-D9045E698D78}">
      <dgm:prSet custT="1"/>
      <dgm:spPr/>
      <dgm:t>
        <a:bodyPr/>
        <a:lstStyle/>
        <a:p>
          <a:endParaRPr lang="es-MX" sz="1400"/>
        </a:p>
      </dgm:t>
    </dgm:pt>
    <dgm:pt modelId="{16615838-3C18-4BAD-8091-C4F5B0B6FE45}">
      <dgm:prSet custT="1"/>
      <dgm:spPr/>
      <dgm:t>
        <a:bodyPr/>
        <a:lstStyle/>
        <a:p>
          <a:r>
            <a:rPr lang="es-MX" sz="1400" dirty="0"/>
            <a:t>11. Una vez aprobado por el Ayuntamiento u Órgano de Gobierno y emitida el acta correspondiente,  se  procederá realizar el ajuste propuesto.</a:t>
          </a:r>
        </a:p>
      </dgm:t>
    </dgm:pt>
    <dgm:pt modelId="{95EA5397-7254-4BD8-BBFA-54CD46258D1D}" type="parTrans" cxnId="{50328D7C-6873-4CA2-BC6E-3C793ADC57C9}">
      <dgm:prSet/>
      <dgm:spPr/>
      <dgm:t>
        <a:bodyPr/>
        <a:lstStyle/>
        <a:p>
          <a:endParaRPr lang="es-MX" sz="1400"/>
        </a:p>
      </dgm:t>
    </dgm:pt>
    <dgm:pt modelId="{DEC43276-1116-464C-A619-F57ECE8984D0}" type="sibTrans" cxnId="{50328D7C-6873-4CA2-BC6E-3C793ADC57C9}">
      <dgm:prSet custT="1"/>
      <dgm:spPr/>
      <dgm:t>
        <a:bodyPr/>
        <a:lstStyle/>
        <a:p>
          <a:endParaRPr lang="es-MX" sz="1400"/>
        </a:p>
      </dgm:t>
    </dgm:pt>
    <dgm:pt modelId="{AF4072F3-4203-4C1A-B46B-3F4F1B711403}">
      <dgm:prSet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>
        <a:ln>
          <a:solidFill>
            <a:schemeClr val="accent4"/>
          </a:solidFill>
        </a:ln>
      </dgm:spPr>
      <dgm:t>
        <a:bodyPr/>
        <a:lstStyle/>
        <a:p>
          <a:r>
            <a:rPr lang="es-MX" sz="1400" dirty="0"/>
            <a:t>12. Enviar copia certificada de toda la evidencia del proceso al ISAF para su validación.</a:t>
          </a:r>
        </a:p>
      </dgm:t>
    </dgm:pt>
    <dgm:pt modelId="{8D893872-3A4A-4F4F-8CD3-7137A313B8A3}" type="parTrans" cxnId="{84B4076C-5F03-4B69-A7FB-B45656CC4886}">
      <dgm:prSet/>
      <dgm:spPr/>
      <dgm:t>
        <a:bodyPr/>
        <a:lstStyle/>
        <a:p>
          <a:endParaRPr lang="es-MX" sz="1400"/>
        </a:p>
      </dgm:t>
    </dgm:pt>
    <dgm:pt modelId="{A94DBDD3-A176-4EE9-B8AA-AC55E1D4F3A9}" type="sibTrans" cxnId="{84B4076C-5F03-4B69-A7FB-B45656CC4886}">
      <dgm:prSet/>
      <dgm:spPr/>
      <dgm:t>
        <a:bodyPr/>
        <a:lstStyle/>
        <a:p>
          <a:endParaRPr lang="es-MX" sz="1400"/>
        </a:p>
      </dgm:t>
    </dgm:pt>
    <dgm:pt modelId="{9B64295D-9DDC-43AB-B877-F4049548D677}" type="pres">
      <dgm:prSet presAssocID="{B85581F6-2173-4901-BEA4-25CF19B901A7}" presName="diagram" presStyleCnt="0">
        <dgm:presLayoutVars>
          <dgm:dir/>
          <dgm:resizeHandles val="exact"/>
        </dgm:presLayoutVars>
      </dgm:prSet>
      <dgm:spPr/>
    </dgm:pt>
    <dgm:pt modelId="{237298F4-CC38-432D-84A1-A0857A932140}" type="pres">
      <dgm:prSet presAssocID="{A831342D-F50B-4CC6-8E93-BC25F4683801}" presName="node" presStyleLbl="node1" presStyleIdx="0" presStyleCnt="4" custScaleY="145829" custLinFactNeighborX="1731" custLinFactNeighborY="934">
        <dgm:presLayoutVars>
          <dgm:bulletEnabled val="1"/>
        </dgm:presLayoutVars>
      </dgm:prSet>
      <dgm:spPr/>
    </dgm:pt>
    <dgm:pt modelId="{28778A57-55CC-4B49-867C-E435FA1F9A13}" type="pres">
      <dgm:prSet presAssocID="{BA17D694-5078-4229-9F3E-4936E945EC24}" presName="sibTrans" presStyleLbl="sibTrans2D1" presStyleIdx="0" presStyleCnt="3"/>
      <dgm:spPr/>
    </dgm:pt>
    <dgm:pt modelId="{0F826AE7-589C-42CF-AA27-FE5EB4FB28D3}" type="pres">
      <dgm:prSet presAssocID="{BA17D694-5078-4229-9F3E-4936E945EC24}" presName="connectorText" presStyleLbl="sibTrans2D1" presStyleIdx="0" presStyleCnt="3"/>
      <dgm:spPr/>
    </dgm:pt>
    <dgm:pt modelId="{E0B4F230-CFA6-4C44-B982-D3CC0E8972F7}" type="pres">
      <dgm:prSet presAssocID="{4928D351-4A8D-43C6-A005-326E9AD633AD}" presName="node" presStyleLbl="node1" presStyleIdx="1" presStyleCnt="4" custScaleY="132993">
        <dgm:presLayoutVars>
          <dgm:bulletEnabled val="1"/>
        </dgm:presLayoutVars>
      </dgm:prSet>
      <dgm:spPr/>
    </dgm:pt>
    <dgm:pt modelId="{2D126B36-6549-4F3E-9DF2-FDF97A809B85}" type="pres">
      <dgm:prSet presAssocID="{7841D990-34F7-4845-90E3-5A1252903E81}" presName="sibTrans" presStyleLbl="sibTrans2D1" presStyleIdx="1" presStyleCnt="3"/>
      <dgm:spPr/>
    </dgm:pt>
    <dgm:pt modelId="{EF1DAB31-30F0-4FCB-972C-9282052B0D8F}" type="pres">
      <dgm:prSet presAssocID="{7841D990-34F7-4845-90E3-5A1252903E81}" presName="connectorText" presStyleLbl="sibTrans2D1" presStyleIdx="1" presStyleCnt="3"/>
      <dgm:spPr/>
    </dgm:pt>
    <dgm:pt modelId="{4638DA95-198A-4F73-A6EB-F32F3DB71FB0}" type="pres">
      <dgm:prSet presAssocID="{16615838-3C18-4BAD-8091-C4F5B0B6FE45}" presName="node" presStyleLbl="node1" presStyleIdx="2" presStyleCnt="4">
        <dgm:presLayoutVars>
          <dgm:bulletEnabled val="1"/>
        </dgm:presLayoutVars>
      </dgm:prSet>
      <dgm:spPr/>
    </dgm:pt>
    <dgm:pt modelId="{315F83C1-6B54-4C12-AA96-99EAC0E6E8DF}" type="pres">
      <dgm:prSet presAssocID="{DEC43276-1116-464C-A619-F57ECE8984D0}" presName="sibTrans" presStyleLbl="sibTrans2D1" presStyleIdx="2" presStyleCnt="3"/>
      <dgm:spPr/>
    </dgm:pt>
    <dgm:pt modelId="{FA96A762-F139-4C19-9AD8-7B40ECEDEE95}" type="pres">
      <dgm:prSet presAssocID="{DEC43276-1116-464C-A619-F57ECE8984D0}" presName="connectorText" presStyleLbl="sibTrans2D1" presStyleIdx="2" presStyleCnt="3"/>
      <dgm:spPr/>
    </dgm:pt>
    <dgm:pt modelId="{949728F3-79A4-484C-982C-9A3195926F78}" type="pres">
      <dgm:prSet presAssocID="{AF4072F3-4203-4C1A-B46B-3F4F1B711403}" presName="node" presStyleLbl="node1" presStyleIdx="3" presStyleCnt="4">
        <dgm:presLayoutVars>
          <dgm:bulletEnabled val="1"/>
        </dgm:presLayoutVars>
      </dgm:prSet>
      <dgm:spPr>
        <a:prstGeom prst="ellipse">
          <a:avLst/>
        </a:prstGeom>
      </dgm:spPr>
    </dgm:pt>
  </dgm:ptLst>
  <dgm:cxnLst>
    <dgm:cxn modelId="{88632814-ABE7-4785-90D7-25CE333B3D51}" type="presOf" srcId="{DEC43276-1116-464C-A619-F57ECE8984D0}" destId="{FA96A762-F139-4C19-9AD8-7B40ECEDEE95}" srcOrd="1" destOrd="0" presId="urn:microsoft.com/office/officeart/2005/8/layout/process5"/>
    <dgm:cxn modelId="{AFB4D926-651D-41A8-8CD8-FAB28D6046F0}" type="presOf" srcId="{4928D351-4A8D-43C6-A005-326E9AD633AD}" destId="{E0B4F230-CFA6-4C44-B982-D3CC0E8972F7}" srcOrd="0" destOrd="0" presId="urn:microsoft.com/office/officeart/2005/8/layout/process5"/>
    <dgm:cxn modelId="{84B4076C-5F03-4B69-A7FB-B45656CC4886}" srcId="{B85581F6-2173-4901-BEA4-25CF19B901A7}" destId="{AF4072F3-4203-4C1A-B46B-3F4F1B711403}" srcOrd="3" destOrd="0" parTransId="{8D893872-3A4A-4F4F-8CD3-7137A313B8A3}" sibTransId="{A94DBDD3-A176-4EE9-B8AA-AC55E1D4F3A9}"/>
    <dgm:cxn modelId="{3251A04D-9F83-4EE0-AB28-D475EA718121}" type="presOf" srcId="{AF4072F3-4203-4C1A-B46B-3F4F1B711403}" destId="{949728F3-79A4-484C-982C-9A3195926F78}" srcOrd="0" destOrd="0" presId="urn:microsoft.com/office/officeart/2005/8/layout/process5"/>
    <dgm:cxn modelId="{498AF275-201A-419B-9CB9-E463EA4A37D5}" type="presOf" srcId="{B85581F6-2173-4901-BEA4-25CF19B901A7}" destId="{9B64295D-9DDC-43AB-B877-F4049548D677}" srcOrd="0" destOrd="0" presId="urn:microsoft.com/office/officeart/2005/8/layout/process5"/>
    <dgm:cxn modelId="{50328D7C-6873-4CA2-BC6E-3C793ADC57C9}" srcId="{B85581F6-2173-4901-BEA4-25CF19B901A7}" destId="{16615838-3C18-4BAD-8091-C4F5B0B6FE45}" srcOrd="2" destOrd="0" parTransId="{95EA5397-7254-4BD8-BBFA-54CD46258D1D}" sibTransId="{DEC43276-1116-464C-A619-F57ECE8984D0}"/>
    <dgm:cxn modelId="{4AC56CA5-122B-415E-9A47-E2A36C3F6B07}" type="presOf" srcId="{7841D990-34F7-4845-90E3-5A1252903E81}" destId="{EF1DAB31-30F0-4FCB-972C-9282052B0D8F}" srcOrd="1" destOrd="0" presId="urn:microsoft.com/office/officeart/2005/8/layout/process5"/>
    <dgm:cxn modelId="{EAC8EBAA-0CB3-4BBB-9131-DB528631D34B}" type="presOf" srcId="{7841D990-34F7-4845-90E3-5A1252903E81}" destId="{2D126B36-6549-4F3E-9DF2-FDF97A809B85}" srcOrd="0" destOrd="0" presId="urn:microsoft.com/office/officeart/2005/8/layout/process5"/>
    <dgm:cxn modelId="{D5F93EB0-2D4F-400D-A274-CE4E83C12F08}" type="presOf" srcId="{BA17D694-5078-4229-9F3E-4936E945EC24}" destId="{0F826AE7-589C-42CF-AA27-FE5EB4FB28D3}" srcOrd="1" destOrd="0" presId="urn:microsoft.com/office/officeart/2005/8/layout/process5"/>
    <dgm:cxn modelId="{B5AFC9B5-66F2-4575-989D-D9045E698D78}" srcId="{B85581F6-2173-4901-BEA4-25CF19B901A7}" destId="{4928D351-4A8D-43C6-A005-326E9AD633AD}" srcOrd="1" destOrd="0" parTransId="{E79C6AB8-DF69-43B9-AB6E-BCE2BF7AD373}" sibTransId="{7841D990-34F7-4845-90E3-5A1252903E81}"/>
    <dgm:cxn modelId="{8801D6D6-F98B-4A36-ACA0-51F5D032E41C}" srcId="{B85581F6-2173-4901-BEA4-25CF19B901A7}" destId="{A831342D-F50B-4CC6-8E93-BC25F4683801}" srcOrd="0" destOrd="0" parTransId="{B4B86CEF-7847-497D-ACAB-F08C3893698A}" sibTransId="{BA17D694-5078-4229-9F3E-4936E945EC24}"/>
    <dgm:cxn modelId="{2CD246E1-62A7-4609-8042-F5F8BE0047CB}" type="presOf" srcId="{16615838-3C18-4BAD-8091-C4F5B0B6FE45}" destId="{4638DA95-198A-4F73-A6EB-F32F3DB71FB0}" srcOrd="0" destOrd="0" presId="urn:microsoft.com/office/officeart/2005/8/layout/process5"/>
    <dgm:cxn modelId="{197F6BE6-6B7A-4A40-9011-03E99076299A}" type="presOf" srcId="{A831342D-F50B-4CC6-8E93-BC25F4683801}" destId="{237298F4-CC38-432D-84A1-A0857A932140}" srcOrd="0" destOrd="0" presId="urn:microsoft.com/office/officeart/2005/8/layout/process5"/>
    <dgm:cxn modelId="{468524E9-7989-421F-836C-031793EA31B5}" type="presOf" srcId="{DEC43276-1116-464C-A619-F57ECE8984D0}" destId="{315F83C1-6B54-4C12-AA96-99EAC0E6E8DF}" srcOrd="0" destOrd="0" presId="urn:microsoft.com/office/officeart/2005/8/layout/process5"/>
    <dgm:cxn modelId="{991C36F5-CFF0-4515-A27A-E262CE9359D4}" type="presOf" srcId="{BA17D694-5078-4229-9F3E-4936E945EC24}" destId="{28778A57-55CC-4B49-867C-E435FA1F9A13}" srcOrd="0" destOrd="0" presId="urn:microsoft.com/office/officeart/2005/8/layout/process5"/>
    <dgm:cxn modelId="{8F102D6F-C8CF-4546-872E-86B77B7AC7F3}" type="presParOf" srcId="{9B64295D-9DDC-43AB-B877-F4049548D677}" destId="{237298F4-CC38-432D-84A1-A0857A932140}" srcOrd="0" destOrd="0" presId="urn:microsoft.com/office/officeart/2005/8/layout/process5"/>
    <dgm:cxn modelId="{EA51C5DC-9E8E-42F0-9DEF-8868C64EDF4A}" type="presParOf" srcId="{9B64295D-9DDC-43AB-B877-F4049548D677}" destId="{28778A57-55CC-4B49-867C-E435FA1F9A13}" srcOrd="1" destOrd="0" presId="urn:microsoft.com/office/officeart/2005/8/layout/process5"/>
    <dgm:cxn modelId="{46885F17-5E4D-4A98-B5BC-2780ED938C6F}" type="presParOf" srcId="{28778A57-55CC-4B49-867C-E435FA1F9A13}" destId="{0F826AE7-589C-42CF-AA27-FE5EB4FB28D3}" srcOrd="0" destOrd="0" presId="urn:microsoft.com/office/officeart/2005/8/layout/process5"/>
    <dgm:cxn modelId="{EA447DD5-CE0B-45EB-B754-A501575E0E23}" type="presParOf" srcId="{9B64295D-9DDC-43AB-B877-F4049548D677}" destId="{E0B4F230-CFA6-4C44-B982-D3CC0E8972F7}" srcOrd="2" destOrd="0" presId="urn:microsoft.com/office/officeart/2005/8/layout/process5"/>
    <dgm:cxn modelId="{3CED19BF-9A12-4A38-9994-78DA8D05754C}" type="presParOf" srcId="{9B64295D-9DDC-43AB-B877-F4049548D677}" destId="{2D126B36-6549-4F3E-9DF2-FDF97A809B85}" srcOrd="3" destOrd="0" presId="urn:microsoft.com/office/officeart/2005/8/layout/process5"/>
    <dgm:cxn modelId="{736A9C3C-5759-4705-8001-B27C29DB290E}" type="presParOf" srcId="{2D126B36-6549-4F3E-9DF2-FDF97A809B85}" destId="{EF1DAB31-30F0-4FCB-972C-9282052B0D8F}" srcOrd="0" destOrd="0" presId="urn:microsoft.com/office/officeart/2005/8/layout/process5"/>
    <dgm:cxn modelId="{DEDF26AF-D3B5-4052-B491-B0F5274050C9}" type="presParOf" srcId="{9B64295D-9DDC-43AB-B877-F4049548D677}" destId="{4638DA95-198A-4F73-A6EB-F32F3DB71FB0}" srcOrd="4" destOrd="0" presId="urn:microsoft.com/office/officeart/2005/8/layout/process5"/>
    <dgm:cxn modelId="{0B4BACAB-E9B0-4AEF-AD2D-AE3BD4B0CFFC}" type="presParOf" srcId="{9B64295D-9DDC-43AB-B877-F4049548D677}" destId="{315F83C1-6B54-4C12-AA96-99EAC0E6E8DF}" srcOrd="5" destOrd="0" presId="urn:microsoft.com/office/officeart/2005/8/layout/process5"/>
    <dgm:cxn modelId="{2D30CB04-9ADD-4BE8-A574-DDA7BF3CA657}" type="presParOf" srcId="{315F83C1-6B54-4C12-AA96-99EAC0E6E8DF}" destId="{FA96A762-F139-4C19-9AD8-7B40ECEDEE95}" srcOrd="0" destOrd="0" presId="urn:microsoft.com/office/officeart/2005/8/layout/process5"/>
    <dgm:cxn modelId="{425394AA-C852-4D4A-AF08-01DE9D88FDA1}" type="presParOf" srcId="{9B64295D-9DDC-43AB-B877-F4049548D677}" destId="{949728F3-79A4-484C-982C-9A3195926F78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298F4-CC38-432D-84A1-A0857A932140}">
      <dsp:nvSpPr>
        <dsp:cNvPr id="0" name=""/>
        <dsp:cNvSpPr/>
      </dsp:nvSpPr>
      <dsp:spPr>
        <a:xfrm>
          <a:off x="4265" y="585842"/>
          <a:ext cx="2441760" cy="13104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1. Identificar las subcuentas o partidas que presentan saldos antiguos, sin movimientos  en los últimos dos ejercicios presupuestales o negativos.</a:t>
          </a:r>
        </a:p>
      </dsp:txBody>
      <dsp:txXfrm>
        <a:off x="42646" y="624223"/>
        <a:ext cx="2364998" cy="1233671"/>
      </dsp:txXfrm>
    </dsp:sp>
    <dsp:sp modelId="{28778A57-55CC-4B49-867C-E435FA1F9A13}">
      <dsp:nvSpPr>
        <dsp:cNvPr id="0" name=""/>
        <dsp:cNvSpPr/>
      </dsp:nvSpPr>
      <dsp:spPr>
        <a:xfrm>
          <a:off x="2589267" y="1039219"/>
          <a:ext cx="345081" cy="403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2589267" y="1119955"/>
        <a:ext cx="241557" cy="242208"/>
      </dsp:txXfrm>
    </dsp:sp>
    <dsp:sp modelId="{BA67574B-0294-43C4-BE68-45DB59173A8A}">
      <dsp:nvSpPr>
        <dsp:cNvPr id="0" name=""/>
        <dsp:cNvSpPr/>
      </dsp:nvSpPr>
      <dsp:spPr>
        <a:xfrm>
          <a:off x="3097123" y="585842"/>
          <a:ext cx="2591513" cy="1310433"/>
        </a:xfrm>
        <a:prstGeom prst="roundRect">
          <a:avLst>
            <a:gd name="adj" fmla="val 10000"/>
          </a:avLst>
        </a:prstGeom>
        <a:solidFill>
          <a:schemeClr val="accent2">
            <a:hueOff val="-1339833"/>
            <a:satOff val="830"/>
            <a:lumOff val="-3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2. Determinar el origen de los saldos, realizando un análisis de los movimientos contables de ejercicios anteriores en el sistema mediante los auxiliares contables.</a:t>
          </a:r>
        </a:p>
      </dsp:txBody>
      <dsp:txXfrm>
        <a:off x="3135504" y="624223"/>
        <a:ext cx="2514751" cy="1233671"/>
      </dsp:txXfrm>
    </dsp:sp>
    <dsp:sp modelId="{0781F913-D263-4696-9AA0-584AB4968844}">
      <dsp:nvSpPr>
        <dsp:cNvPr id="0" name=""/>
        <dsp:cNvSpPr/>
      </dsp:nvSpPr>
      <dsp:spPr>
        <a:xfrm>
          <a:off x="5831878" y="1039219"/>
          <a:ext cx="345081" cy="403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607799"/>
            <a:satOff val="996"/>
            <a:lumOff val="-43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5831878" y="1119955"/>
        <a:ext cx="241557" cy="242208"/>
      </dsp:txXfrm>
    </dsp:sp>
    <dsp:sp modelId="{C0FE1F4E-E96E-4C21-B311-26BDEEA9FD48}">
      <dsp:nvSpPr>
        <dsp:cNvPr id="0" name=""/>
        <dsp:cNvSpPr/>
      </dsp:nvSpPr>
      <dsp:spPr>
        <a:xfrm>
          <a:off x="6339733" y="566563"/>
          <a:ext cx="2799262" cy="1348991"/>
        </a:xfrm>
        <a:prstGeom prst="roundRect">
          <a:avLst>
            <a:gd name="adj" fmla="val 10000"/>
          </a:avLst>
        </a:prstGeom>
        <a:solidFill>
          <a:schemeClr val="accent2">
            <a:hueOff val="-2679666"/>
            <a:satOff val="1660"/>
            <a:lumOff val="-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3. Verificar las pólizas que integran el saldo contable determinando la existencia y comprobar si con la documentación existente permite realizar el cobro o recuperación de las cuentas.</a:t>
          </a:r>
        </a:p>
      </dsp:txBody>
      <dsp:txXfrm>
        <a:off x="6379244" y="606074"/>
        <a:ext cx="2720240" cy="1269969"/>
      </dsp:txXfrm>
    </dsp:sp>
    <dsp:sp modelId="{06CB3001-9DEF-4243-9D2D-AE1090CC7E3C}">
      <dsp:nvSpPr>
        <dsp:cNvPr id="0" name=""/>
        <dsp:cNvSpPr/>
      </dsp:nvSpPr>
      <dsp:spPr>
        <a:xfrm>
          <a:off x="9282237" y="1039219"/>
          <a:ext cx="345081" cy="403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3215599"/>
            <a:satOff val="1992"/>
            <a:lumOff val="-8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9282237" y="1119955"/>
        <a:ext cx="241557" cy="242208"/>
      </dsp:txXfrm>
    </dsp:sp>
    <dsp:sp modelId="{5DCAA3E4-32B4-4514-B876-FCC46BF042E4}">
      <dsp:nvSpPr>
        <dsp:cNvPr id="0" name=""/>
        <dsp:cNvSpPr/>
      </dsp:nvSpPr>
      <dsp:spPr>
        <a:xfrm>
          <a:off x="9790093" y="486571"/>
          <a:ext cx="1583175" cy="1508976"/>
        </a:xfrm>
        <a:prstGeom prst="roundRect">
          <a:avLst>
            <a:gd name="adj" fmla="val 10000"/>
          </a:avLst>
        </a:prstGeom>
        <a:solidFill>
          <a:schemeClr val="accent2">
            <a:hueOff val="-4019498"/>
            <a:satOff val="2490"/>
            <a:lumOff val="-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4. Verificar la supervivencia de la persona a nombre de quien se encuentra la cuenta por cobrar.</a:t>
          </a:r>
        </a:p>
      </dsp:txBody>
      <dsp:txXfrm>
        <a:off x="9834289" y="530767"/>
        <a:ext cx="1494783" cy="1420584"/>
      </dsp:txXfrm>
    </dsp:sp>
    <dsp:sp modelId="{EF2CE81E-D6FA-482C-971B-698091CBF708}">
      <dsp:nvSpPr>
        <dsp:cNvPr id="0" name=""/>
        <dsp:cNvSpPr/>
      </dsp:nvSpPr>
      <dsp:spPr>
        <a:xfrm rot="6891348">
          <a:off x="9895726" y="2109489"/>
          <a:ext cx="380310" cy="403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823398"/>
            <a:satOff val="2989"/>
            <a:lumOff val="-129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-5400000">
        <a:off x="9988755" y="2126459"/>
        <a:ext cx="242208" cy="266217"/>
      </dsp:txXfrm>
    </dsp:sp>
    <dsp:sp modelId="{3FA2EB6E-CA0C-46F9-8397-3F16721AEE21}">
      <dsp:nvSpPr>
        <dsp:cNvPr id="0" name=""/>
        <dsp:cNvSpPr/>
      </dsp:nvSpPr>
      <dsp:spPr>
        <a:xfrm>
          <a:off x="7749277" y="2646644"/>
          <a:ext cx="3623990" cy="1594286"/>
        </a:xfrm>
        <a:prstGeom prst="roundRect">
          <a:avLst>
            <a:gd name="adj" fmla="val 10000"/>
          </a:avLst>
        </a:prstGeom>
        <a:solidFill>
          <a:schemeClr val="accent2">
            <a:hueOff val="-5359331"/>
            <a:satOff val="3321"/>
            <a:lumOff val="-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5. Formar un expediente con la documentación soporte del análisis realizado para cada una de las cuentas, integrando copia certificada de la documentación soporte resultante de las actividades anteriores, y turnarlo al asesor jurídico o funcionario homólogo del ente público.</a:t>
          </a:r>
        </a:p>
      </dsp:txBody>
      <dsp:txXfrm>
        <a:off x="7795972" y="2693339"/>
        <a:ext cx="3530600" cy="1500896"/>
      </dsp:txXfrm>
    </dsp:sp>
    <dsp:sp modelId="{65EFD879-FD4D-495C-AD20-E6DFF7301BFC}">
      <dsp:nvSpPr>
        <dsp:cNvPr id="0" name=""/>
        <dsp:cNvSpPr/>
      </dsp:nvSpPr>
      <dsp:spPr>
        <a:xfrm rot="10800000">
          <a:off x="7260955" y="3241947"/>
          <a:ext cx="345081" cy="403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6431197"/>
            <a:satOff val="3985"/>
            <a:lumOff val="-172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10800000">
        <a:off x="7364479" y="3322683"/>
        <a:ext cx="241557" cy="242208"/>
      </dsp:txXfrm>
    </dsp:sp>
    <dsp:sp modelId="{D4BC9996-5F5C-4285-B3E8-7507C4456077}">
      <dsp:nvSpPr>
        <dsp:cNvPr id="0" name=""/>
        <dsp:cNvSpPr/>
      </dsp:nvSpPr>
      <dsp:spPr>
        <a:xfrm>
          <a:off x="3739430" y="2691233"/>
          <a:ext cx="3358749" cy="1505108"/>
        </a:xfrm>
        <a:prstGeom prst="roundRect">
          <a:avLst>
            <a:gd name="adj" fmla="val 10000"/>
          </a:avLst>
        </a:prstGeom>
        <a:solidFill>
          <a:schemeClr val="accent2">
            <a:hueOff val="-6699164"/>
            <a:satOff val="4151"/>
            <a:lumOff val="-179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6. Analizar las posibilidades de cobro judicial o extrajudicial según la evidencia recabada en el expediente, emitiendo mediante dictamen su opinión sobre la factibilidad de cobro, fundamentada jurídicamente.</a:t>
          </a:r>
        </a:p>
      </dsp:txBody>
      <dsp:txXfrm>
        <a:off x="3783513" y="2735316"/>
        <a:ext cx="3270583" cy="1416942"/>
      </dsp:txXfrm>
    </dsp:sp>
    <dsp:sp modelId="{CADEC231-8A4C-411C-B39F-394280DEFC16}">
      <dsp:nvSpPr>
        <dsp:cNvPr id="0" name=""/>
        <dsp:cNvSpPr/>
      </dsp:nvSpPr>
      <dsp:spPr>
        <a:xfrm rot="10800000">
          <a:off x="3251108" y="3241947"/>
          <a:ext cx="345081" cy="403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10800000">
        <a:off x="3354632" y="3322683"/>
        <a:ext cx="241557" cy="242208"/>
      </dsp:txXfrm>
    </dsp:sp>
    <dsp:sp modelId="{CAB09D31-7916-429C-8227-6A2C076704B6}">
      <dsp:nvSpPr>
        <dsp:cNvPr id="0" name=""/>
        <dsp:cNvSpPr/>
      </dsp:nvSpPr>
      <dsp:spPr>
        <a:xfrm>
          <a:off x="167495" y="2691233"/>
          <a:ext cx="2920838" cy="1505108"/>
        </a:xfrm>
        <a:prstGeom prst="roundRect">
          <a:avLst>
            <a:gd name="adj" fmla="val 1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7. Agotar, en su caso, el procedimiento administrativo-jurídico-penal para la recuperación de los saldos de cuentas por cobrar, según el fundamento legal aplicable.</a:t>
          </a:r>
        </a:p>
      </dsp:txBody>
      <dsp:txXfrm>
        <a:off x="211578" y="2735316"/>
        <a:ext cx="2832672" cy="14169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4F5E1-E352-495E-9C98-D69E95E860BB}">
      <dsp:nvSpPr>
        <dsp:cNvPr id="0" name=""/>
        <dsp:cNvSpPr/>
      </dsp:nvSpPr>
      <dsp:spPr>
        <a:xfrm>
          <a:off x="0" y="37474"/>
          <a:ext cx="3668268" cy="115348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8.  Una vez cumplido lo anterior se procederá a la depuración de los saldos que cumplan con las siguientes condiciones:</a:t>
          </a:r>
        </a:p>
      </dsp:txBody>
      <dsp:txXfrm>
        <a:off x="0" y="37474"/>
        <a:ext cx="3668268" cy="768986"/>
      </dsp:txXfrm>
    </dsp:sp>
    <dsp:sp modelId="{9E71BEDD-5784-4187-ADD8-0D0F197CC413}">
      <dsp:nvSpPr>
        <dsp:cNvPr id="0" name=""/>
        <dsp:cNvSpPr/>
      </dsp:nvSpPr>
      <dsp:spPr>
        <a:xfrm>
          <a:off x="134916" y="827166"/>
          <a:ext cx="3668268" cy="413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romanUcPeriod"/>
          </a:pPr>
          <a:r>
            <a:rPr lang="es-MX" sz="1500" kern="1200" dirty="0"/>
            <a:t> Si el origen del saldo es un error de registro contable.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romanUcPeriod"/>
          </a:pPr>
          <a:endParaRPr lang="es-MX" sz="11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romanUcPeriod"/>
          </a:pPr>
          <a:r>
            <a:rPr lang="es-MX" sz="1500" kern="1200" dirty="0"/>
            <a:t> Cuando por el análisis realizado no fue posible determinar la procedencia o existencia del saldo (falta de documentación que acredite su existencia).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romanUcPeriod"/>
          </a:pPr>
          <a:endParaRPr lang="es-MX" sz="12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romanUcPeriod"/>
          </a:pPr>
          <a:r>
            <a:rPr lang="es-MX" sz="1500" kern="1200" dirty="0"/>
            <a:t> Cuando sea imposible o incosteable su recuperación, fundamentando legalmente dichas condiciones (prescripción, imposibilidad de cobro por requisitos legales, costo beneficio de la recuperación judicial o extrajudicial dictamen de no factibilidad de cobro, entre otros.)</a:t>
          </a:r>
        </a:p>
      </dsp:txBody>
      <dsp:txXfrm>
        <a:off x="242356" y="934606"/>
        <a:ext cx="3453388" cy="39179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298F4-CC38-432D-84A1-A0857A932140}">
      <dsp:nvSpPr>
        <dsp:cNvPr id="0" name=""/>
        <dsp:cNvSpPr/>
      </dsp:nvSpPr>
      <dsp:spPr>
        <a:xfrm>
          <a:off x="286402" y="14728"/>
          <a:ext cx="2598011" cy="22731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9. En caso de cumplir las condiciones , realizar propuesta de ajuste en la que se cancelen los saldos de las cuentas por cobrar del balance general, contra resultados de ejercicios anteriores, acompañado de los documentos o expediente que justifique este hecho.</a:t>
          </a:r>
        </a:p>
      </dsp:txBody>
      <dsp:txXfrm>
        <a:off x="352982" y="81308"/>
        <a:ext cx="2464851" cy="2140032"/>
      </dsp:txXfrm>
    </dsp:sp>
    <dsp:sp modelId="{28778A57-55CC-4B49-867C-E435FA1F9A13}">
      <dsp:nvSpPr>
        <dsp:cNvPr id="0" name=""/>
        <dsp:cNvSpPr/>
      </dsp:nvSpPr>
      <dsp:spPr>
        <a:xfrm rot="21586067">
          <a:off x="3103143" y="821952"/>
          <a:ext cx="526947" cy="6443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>
        <a:off x="3103144" y="951133"/>
        <a:ext cx="368863" cy="386584"/>
      </dsp:txXfrm>
    </dsp:sp>
    <dsp:sp modelId="{E0B4F230-CFA6-4C44-B982-D3CC0E8972F7}">
      <dsp:nvSpPr>
        <dsp:cNvPr id="0" name=""/>
        <dsp:cNvSpPr/>
      </dsp:nvSpPr>
      <dsp:spPr>
        <a:xfrm>
          <a:off x="3878647" y="100213"/>
          <a:ext cx="2598011" cy="2073104"/>
        </a:xfrm>
        <a:prstGeom prst="roundRect">
          <a:avLst>
            <a:gd name="adj" fmla="val 10000"/>
          </a:avLst>
        </a:prstGeom>
        <a:solidFill>
          <a:schemeClr val="accent2">
            <a:hueOff val="-2679666"/>
            <a:satOff val="1660"/>
            <a:lumOff val="-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10. Presentar ante el Ayuntamiento u Órgano de Gobierno la propuesta de ajuste de depuración, para su autorización toda vez que se afectarán los resultados de ejercicios anteriores del ente público.</a:t>
          </a:r>
        </a:p>
      </dsp:txBody>
      <dsp:txXfrm>
        <a:off x="3939366" y="160932"/>
        <a:ext cx="2476573" cy="1951666"/>
      </dsp:txXfrm>
    </dsp:sp>
    <dsp:sp modelId="{2D126B36-6549-4F3E-9DF2-FDF97A809B85}">
      <dsp:nvSpPr>
        <dsp:cNvPr id="0" name=""/>
        <dsp:cNvSpPr/>
      </dsp:nvSpPr>
      <dsp:spPr>
        <a:xfrm rot="5400000">
          <a:off x="4875752" y="2403700"/>
          <a:ext cx="603801" cy="6443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019498"/>
            <a:satOff val="2490"/>
            <a:lumOff val="-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-5400000">
        <a:off x="4984360" y="2423953"/>
        <a:ext cx="386584" cy="422661"/>
      </dsp:txXfrm>
    </dsp:sp>
    <dsp:sp modelId="{4638DA95-198A-4F73-A6EB-F32F3DB71FB0}">
      <dsp:nvSpPr>
        <dsp:cNvPr id="0" name=""/>
        <dsp:cNvSpPr/>
      </dsp:nvSpPr>
      <dsp:spPr>
        <a:xfrm>
          <a:off x="3878647" y="3312566"/>
          <a:ext cx="2598011" cy="1558807"/>
        </a:xfrm>
        <a:prstGeom prst="roundRect">
          <a:avLst>
            <a:gd name="adj" fmla="val 10000"/>
          </a:avLst>
        </a:prstGeom>
        <a:solidFill>
          <a:schemeClr val="accent2">
            <a:hueOff val="-5359331"/>
            <a:satOff val="3321"/>
            <a:lumOff val="-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11. Una vez aprobado por el Ayuntamiento u Órgano de Gobierno y emitida el acta correspondiente,  se  procederá realizar el ajuste propuesto.</a:t>
          </a:r>
        </a:p>
      </dsp:txBody>
      <dsp:txXfrm>
        <a:off x="3924303" y="3358222"/>
        <a:ext cx="2506699" cy="1467495"/>
      </dsp:txXfrm>
    </dsp:sp>
    <dsp:sp modelId="{315F83C1-6B54-4C12-AA96-99EAC0E6E8DF}">
      <dsp:nvSpPr>
        <dsp:cNvPr id="0" name=""/>
        <dsp:cNvSpPr/>
      </dsp:nvSpPr>
      <dsp:spPr>
        <a:xfrm rot="10800000">
          <a:off x="3099244" y="3769816"/>
          <a:ext cx="550778" cy="6443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8038997"/>
            <a:satOff val="4981"/>
            <a:lumOff val="-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400" kern="1200"/>
        </a:p>
      </dsp:txBody>
      <dsp:txXfrm rot="10800000">
        <a:off x="3264477" y="3898677"/>
        <a:ext cx="385545" cy="386584"/>
      </dsp:txXfrm>
    </dsp:sp>
    <dsp:sp modelId="{949728F3-79A4-484C-982C-9A3195926F78}">
      <dsp:nvSpPr>
        <dsp:cNvPr id="0" name=""/>
        <dsp:cNvSpPr/>
      </dsp:nvSpPr>
      <dsp:spPr>
        <a:xfrm>
          <a:off x="241431" y="3312566"/>
          <a:ext cx="2598011" cy="1558807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400" kern="1200" dirty="0"/>
            <a:t>12. Enviar copia certificada de toda la evidencia del proceso al ISAF para su validación.</a:t>
          </a:r>
        </a:p>
      </dsp:txBody>
      <dsp:txXfrm>
        <a:off x="621901" y="3540848"/>
        <a:ext cx="1837071" cy="1102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D8A1383-88C1-451A-9243-52F5688FCB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3ECEF5-BA37-4A03-8AF7-93F4A2389E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7E4BC213-3246-4B75-ADAB-B6FB76044507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3D02CF-E6D8-4533-8673-AE93F5D6561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4ADDAF-62C0-4E79-B254-C0448737AF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821BF61F-DC34-4142-9FBD-4F4A2B13FE0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0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1A16EACF-6CFB-4F8E-8B21-70A17E5F1C2E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5963" y="1162050"/>
            <a:ext cx="5578475" cy="3138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8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93B64CAB-4196-4FC2-A478-61FED77124B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2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64CAB-4196-4FC2-A478-61FED77124B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90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5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2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0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7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2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0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7 Imagen" descr="FONDO1.png">
            <a:extLst>
              <a:ext uri="{FF2B5EF4-FFF2-40B4-BE49-F238E27FC236}">
                <a16:creationId xmlns:a16="http://schemas.microsoft.com/office/drawing/2014/main" id="{3778778F-E8B6-4455-9F01-74CC53878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5188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599" y="6509043"/>
            <a:ext cx="1529543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509043"/>
            <a:ext cx="3860800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892773" y="6577302"/>
            <a:ext cx="2844800" cy="22860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5 Imagen" descr="LogoIsafSinFondo.png">
            <a:extLst>
              <a:ext uri="{FF2B5EF4-FFF2-40B4-BE49-F238E27FC236}">
                <a16:creationId xmlns:a16="http://schemas.microsoft.com/office/drawing/2014/main" id="{EE5D06CD-BD0F-435F-9A70-FBA4341ECD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619392" y="43782"/>
            <a:ext cx="1429269" cy="65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8980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751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25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100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37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651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926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201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9106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1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155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2" y="1535117"/>
            <a:ext cx="5386917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2" y="1535117"/>
            <a:ext cx="5389033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572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78052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5E0A095-09CE-4929-8FE8-9803AD39945B}"/>
              </a:ext>
            </a:extLst>
          </p:cNvPr>
          <p:cNvSpPr/>
          <p:nvPr userDrawn="1"/>
        </p:nvSpPr>
        <p:spPr>
          <a:xfrm>
            <a:off x="0" y="1"/>
            <a:ext cx="12192000" cy="69245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571500" dist="558800" dir="13500000">
              <a:schemeClr val="bg2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</p:spTree>
    <p:extLst>
      <p:ext uri="{BB962C8B-B14F-4D97-AF65-F5344CB8AC3E}">
        <p14:creationId xmlns:p14="http://schemas.microsoft.com/office/powerpoint/2010/main" val="227806573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6" y="273053"/>
            <a:ext cx="4011084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5" y="273056"/>
            <a:ext cx="6815667" cy="585311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6" y="1435103"/>
            <a:ext cx="4011084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15287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7517" indent="0">
              <a:buNone/>
              <a:defRPr sz="3200"/>
            </a:lvl2pPr>
            <a:lvl3pPr marL="1055035" indent="0">
              <a:buNone/>
              <a:defRPr sz="2800"/>
            </a:lvl3pPr>
            <a:lvl4pPr marL="1582552" indent="0">
              <a:buNone/>
              <a:defRPr sz="2300"/>
            </a:lvl4pPr>
            <a:lvl5pPr marL="2110069" indent="0">
              <a:buNone/>
              <a:defRPr sz="2300"/>
            </a:lvl5pPr>
            <a:lvl6pPr marL="2637587" indent="0">
              <a:buNone/>
              <a:defRPr sz="2300"/>
            </a:lvl6pPr>
            <a:lvl7pPr marL="3165104" indent="0">
              <a:buNone/>
              <a:defRPr sz="2300"/>
            </a:lvl7pPr>
            <a:lvl8pPr marL="3692622" indent="0">
              <a:buNone/>
              <a:defRPr sz="2300"/>
            </a:lvl8pPr>
            <a:lvl9pPr marL="4220139" indent="0">
              <a:buNone/>
              <a:defRPr sz="23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8335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217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5955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105503" tIns="52752" rIns="105503" bIns="52752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105503" tIns="52752" rIns="105503" bIns="52752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87135-86ED-4741-A4BD-06F15834C720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1" y="6356356"/>
            <a:ext cx="3860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356"/>
            <a:ext cx="28448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4 Imagen" descr="FONDOg2.png">
            <a:extLst>
              <a:ext uri="{FF2B5EF4-FFF2-40B4-BE49-F238E27FC236}">
                <a16:creationId xmlns:a16="http://schemas.microsoft.com/office/drawing/2014/main" id="{831BAD82-F7E6-4A9E-A31B-5188FEE1DFA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45992"/>
            <a:ext cx="12192000" cy="95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105503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638" indent="-395638" algn="l" defTabSz="105503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16" indent="-329698" algn="l" defTabSz="105503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879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311" indent="-263759" algn="l" defTabSz="105503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3828" indent="-263759" algn="l" defTabSz="105503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01345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86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56380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83898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51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5035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255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06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758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5104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262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013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3429000"/>
            <a:ext cx="7772400" cy="2466544"/>
          </a:xfrm>
        </p:spPr>
        <p:txBody>
          <a:bodyPr>
            <a:normAutofit fontScale="90000"/>
          </a:bodyPr>
          <a:lstStyle/>
          <a:p>
            <a:br>
              <a:rPr lang="es-ES" sz="3600" dirty="0"/>
            </a:br>
            <a:r>
              <a:rPr lang="es-MX" sz="3600" dirty="0"/>
              <a:t>Procedimiento de Solventación para Observaciones de Saldos Antiguos</a:t>
            </a:r>
            <a:br>
              <a:rPr lang="es-MX" sz="3600" dirty="0">
                <a:solidFill>
                  <a:srgbClr val="812147"/>
                </a:solidFill>
              </a:rPr>
            </a:br>
            <a:br>
              <a:rPr lang="es-MX" sz="1800" dirty="0">
                <a:solidFill>
                  <a:srgbClr val="812147"/>
                </a:solidFill>
              </a:rPr>
            </a:br>
            <a:r>
              <a:rPr lang="es-MX" sz="3100" dirty="0"/>
              <a:t>Depuración de Cuentas por Cobrar</a:t>
            </a:r>
            <a:br>
              <a:rPr lang="es-MX" sz="3100" dirty="0"/>
            </a:br>
            <a:r>
              <a:rPr lang="es-MX" sz="3100" dirty="0"/>
              <a:t>y Cuentas por Pagar</a:t>
            </a:r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3712CB-2698-4FB7-9E49-BCA73B80A4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1350" y="2313144"/>
            <a:ext cx="8140716" cy="866379"/>
          </a:xfrm>
        </p:spPr>
        <p:txBody>
          <a:bodyPr>
            <a:normAutofit fontScale="92500" lnSpcReduction="20000"/>
          </a:bodyPr>
          <a:lstStyle/>
          <a:p>
            <a:r>
              <a:rPr lang="es-ES" sz="32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Auditoria Adjunta de Fiscalización a Municipios</a:t>
            </a:r>
            <a:r>
              <a:rPr lang="es-MX" sz="3200" b="1" dirty="0">
                <a:solidFill>
                  <a:schemeClr val="accent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143" y="1"/>
            <a:ext cx="3791824" cy="2930045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2445739" y="4910217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1765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432B887-2F1E-4DC0-B313-63A711E8AB3E}"/>
              </a:ext>
            </a:extLst>
          </p:cNvPr>
          <p:cNvSpPr txBox="1"/>
          <p:nvPr/>
        </p:nvSpPr>
        <p:spPr>
          <a:xfrm>
            <a:off x="2424333" y="1487721"/>
            <a:ext cx="734333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812147"/>
                </a:solidFill>
              </a:rPr>
              <a:t>Objetivo:</a:t>
            </a:r>
          </a:p>
          <a:p>
            <a:pPr algn="ctr"/>
            <a:endParaRPr lang="es-ES" sz="3200" b="1" dirty="0"/>
          </a:p>
          <a:p>
            <a:pPr algn="ctr"/>
            <a:r>
              <a:rPr lang="es-ES" sz="3200" b="1" dirty="0"/>
              <a:t>Determinar un procedimiento que indique la manera de cancelar las Cuentas por Cobrar y Cuentas por Pagar que presentan saldos antiguos mayores a 2 años.</a:t>
            </a:r>
            <a:endParaRPr lang="es-MX" sz="3200" b="1" dirty="0"/>
          </a:p>
        </p:txBody>
      </p:sp>
    </p:spTree>
    <p:extLst>
      <p:ext uri="{BB962C8B-B14F-4D97-AF65-F5344CB8AC3E}">
        <p14:creationId xmlns:p14="http://schemas.microsoft.com/office/powerpoint/2010/main" val="1268155241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0806" y="1923834"/>
            <a:ext cx="7772400" cy="2511379"/>
          </a:xfrm>
        </p:spPr>
        <p:txBody>
          <a:bodyPr>
            <a:normAutofit fontScale="90000"/>
          </a:bodyPr>
          <a:lstStyle/>
          <a:p>
            <a:br>
              <a:rPr lang="es-ES" sz="3600" dirty="0"/>
            </a:br>
            <a:r>
              <a:rPr lang="es-MX" sz="3600" dirty="0">
                <a:solidFill>
                  <a:srgbClr val="812147"/>
                </a:solidFill>
              </a:rPr>
              <a:t>PROCEDIMIENTO DE DEPURACIÓN DE SALDOS ANTIGUOS</a:t>
            </a:r>
            <a:br>
              <a:rPr lang="es-MX" sz="3600" dirty="0">
                <a:solidFill>
                  <a:srgbClr val="812147"/>
                </a:solidFill>
              </a:rPr>
            </a:br>
            <a:br>
              <a:rPr lang="es-MX" sz="2000" dirty="0">
                <a:solidFill>
                  <a:srgbClr val="812147"/>
                </a:solidFill>
              </a:rPr>
            </a:br>
            <a:r>
              <a:rPr lang="es-MX" sz="3100" dirty="0"/>
              <a:t>Cuentas correspondientes a los rubros de CUENTAS POR COBRAR Y ANTICIPOS</a:t>
            </a: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143" y="1"/>
            <a:ext cx="3791824" cy="2930045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2445739" y="3429000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ítulo 1">
            <a:extLst>
              <a:ext uri="{FF2B5EF4-FFF2-40B4-BE49-F238E27FC236}">
                <a16:creationId xmlns:a16="http://schemas.microsoft.com/office/drawing/2014/main" id="{CDF7282D-76AE-481A-B6C9-01E8EF925263}"/>
              </a:ext>
            </a:extLst>
          </p:cNvPr>
          <p:cNvSpPr txBox="1">
            <a:spLocks/>
          </p:cNvSpPr>
          <p:nvPr/>
        </p:nvSpPr>
        <p:spPr>
          <a:xfrm>
            <a:off x="3019267" y="4556292"/>
            <a:ext cx="6944194" cy="1085534"/>
          </a:xfrm>
          <a:prstGeom prst="rect">
            <a:avLst/>
          </a:prstGeom>
        </p:spPr>
        <p:txBody>
          <a:bodyPr vert="horz" lIns="105503" tIns="52752" rIns="105503" bIns="52752" rtlCol="0" anchor="ctr">
            <a:normAutofit fontScale="97500"/>
          </a:bodyPr>
          <a:lstStyle>
            <a:lvl1pPr algn="ctr" defTabSz="1055035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MX" sz="2400" dirty="0"/>
              <a:t>1.1.2 Derechos a Recibir Efectivo o Equivalentes</a:t>
            </a:r>
          </a:p>
          <a:p>
            <a:pPr algn="just"/>
            <a:r>
              <a:rPr lang="es-MX" sz="2400" dirty="0"/>
              <a:t>1.1.3 Derechos a Recibir Bienes o Servicios </a:t>
            </a:r>
            <a:endParaRPr lang="es-ES" sz="4000" dirty="0"/>
          </a:p>
        </p:txBody>
      </p:sp>
    </p:spTree>
    <p:extLst>
      <p:ext uri="{BB962C8B-B14F-4D97-AF65-F5344CB8AC3E}">
        <p14:creationId xmlns:p14="http://schemas.microsoft.com/office/powerpoint/2010/main" val="1568501043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2199249" y="1901998"/>
            <a:ext cx="77935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>
                <a:solidFill>
                  <a:schemeClr val="accent3"/>
                </a:solidFill>
              </a:rPr>
              <a:t>En este procedimiento se consideran las siguientes cuentas por cobrar:</a:t>
            </a:r>
          </a:p>
          <a:p>
            <a:pPr algn="just"/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Que el origen del saldo sea un error de registro o duplicidad del mismo.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No sea posible determinar la procedencia o existencia del saldo.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Cuando sea imposible o incosteable su recuperación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1067834" y="647130"/>
            <a:ext cx="7433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Depuración de Saldos Contables Procedentes: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599278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2004377" y="1905506"/>
            <a:ext cx="77935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solidFill>
                  <a:schemeClr val="accent3"/>
                </a:solidFill>
              </a:rPr>
              <a:t>En este procedimiento no se consideran los siguientes cuentas por cobrar</a:t>
            </a:r>
            <a:r>
              <a:rPr lang="es-ES" sz="2400" b="1" dirty="0">
                <a:solidFill>
                  <a:schemeClr val="accent3"/>
                </a:solidFill>
              </a:rPr>
              <a:t>:</a:t>
            </a:r>
          </a:p>
          <a:p>
            <a:pPr algn="just"/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Cuentas por cobrar que se encuentran registrados de manera correcta e identificado su origen.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Que se encuentren documentados y que sea posible y costeable su recuperación.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1067834" y="647130"/>
            <a:ext cx="7433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Depuración de Saldos Contables Procedentes: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44451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1828800" y="1198549"/>
            <a:ext cx="94534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solidFill>
                  <a:schemeClr val="accent3"/>
                </a:solidFill>
              </a:rPr>
              <a:t>Para lo anterior, se deberá:</a:t>
            </a:r>
          </a:p>
          <a:p>
            <a:pPr algn="just"/>
            <a:endParaRPr lang="es-MX" sz="2400" b="1" dirty="0">
              <a:solidFill>
                <a:schemeClr val="accent5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Realizar un análisis previo de los saldos, siguiendo el procedimiento que se describe mas adelante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Documentar las actividades para cada una de las acciones realizadas.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Someter a la autorización del Ayuntamiento en caso de los Municipios u Órgano de Gobierno en el caso de Paramunicipales.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Elaborar </a:t>
            </a:r>
            <a:r>
              <a:rPr lang="es-MX" sz="2400" b="1" u="sng" dirty="0"/>
              <a:t>“Acta de Depuración y Cancelación de Saldos” </a:t>
            </a:r>
            <a:r>
              <a:rPr lang="es-MX" sz="2400" dirty="0"/>
              <a:t>de conformidad con el formato que para tal situación se emita.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1112804" y="519118"/>
            <a:ext cx="7433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Depuración de Saldos Contables Procedentes:</a:t>
            </a:r>
            <a:endParaRPr lang="es-MX" sz="28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30759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693080" y="264285"/>
            <a:ext cx="6361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Procedimientos Depuración de Saldos:</a:t>
            </a:r>
            <a:endParaRPr lang="es-MX" sz="2800" b="1" dirty="0">
              <a:solidFill>
                <a:schemeClr val="accent5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A976A2E-D8C9-4481-9D47-6BB2C2D1C2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8254968"/>
              </p:ext>
            </p:extLst>
          </p:nvPr>
        </p:nvGraphicFramePr>
        <p:xfrm>
          <a:off x="407233" y="1433455"/>
          <a:ext cx="11377534" cy="4727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3EBA6290-1281-40B0-BEED-0B91A5468032}"/>
              </a:ext>
            </a:extLst>
          </p:cNvPr>
          <p:cNvSpPr txBox="1"/>
          <p:nvPr/>
        </p:nvSpPr>
        <p:spPr>
          <a:xfrm>
            <a:off x="809470" y="1017957"/>
            <a:ext cx="583525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IDENTIFICACIÓN, ANÁLISIS Y COBRO DE SALDOS</a:t>
            </a:r>
          </a:p>
        </p:txBody>
      </p:sp>
    </p:spTree>
    <p:extLst>
      <p:ext uri="{BB962C8B-B14F-4D97-AF65-F5344CB8AC3E}">
        <p14:creationId xmlns:p14="http://schemas.microsoft.com/office/powerpoint/2010/main" val="4120258409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693080" y="264285"/>
            <a:ext cx="6361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5"/>
                </a:solidFill>
              </a:rPr>
              <a:t>Procedimientos Depuración de Saldos:</a:t>
            </a:r>
            <a:endParaRPr lang="es-MX" sz="2800" b="1" dirty="0">
              <a:solidFill>
                <a:schemeClr val="accent5"/>
              </a:solidFill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A976A2E-D8C9-4481-9D47-6BB2C2D1C215}"/>
              </a:ext>
            </a:extLst>
          </p:cNvPr>
          <p:cNvGraphicFramePr/>
          <p:nvPr/>
        </p:nvGraphicFramePr>
        <p:xfrm>
          <a:off x="407232" y="1109272"/>
          <a:ext cx="4419600" cy="4976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9618A83D-ECAF-49C4-BFC8-7A65D409E3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616123"/>
              </p:ext>
            </p:extLst>
          </p:nvPr>
        </p:nvGraphicFramePr>
        <p:xfrm>
          <a:off x="4931764" y="974621"/>
          <a:ext cx="6718091" cy="4871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Flecha: a la derecha 3">
            <a:extLst>
              <a:ext uri="{FF2B5EF4-FFF2-40B4-BE49-F238E27FC236}">
                <a16:creationId xmlns:a16="http://schemas.microsoft.com/office/drawing/2014/main" id="{C2C74D6E-4F73-4931-8820-89A944E2FFCF}"/>
              </a:ext>
            </a:extLst>
          </p:cNvPr>
          <p:cNvSpPr/>
          <p:nvPr/>
        </p:nvSpPr>
        <p:spPr>
          <a:xfrm>
            <a:off x="4227225" y="1679419"/>
            <a:ext cx="599607" cy="629587"/>
          </a:xfrm>
          <a:prstGeom prst="rightArrow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1964267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B2381A0C-FBDD-4169-BA33-6A1524BA4A1C}"/>
              </a:ext>
            </a:extLst>
          </p:cNvPr>
          <p:cNvSpPr txBox="1"/>
          <p:nvPr/>
        </p:nvSpPr>
        <p:spPr>
          <a:xfrm>
            <a:off x="1592491" y="280199"/>
            <a:ext cx="468429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chemeClr val="accent2"/>
                </a:solidFill>
              </a:rPr>
              <a:t>Ejemplo de Observación del ISAF…</a:t>
            </a:r>
            <a:endParaRPr lang="es-MX" sz="2300" b="1" dirty="0">
              <a:solidFill>
                <a:schemeClr val="accent2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7FA9E5B-5E12-41FF-B7A8-115C91616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603" y="1014593"/>
            <a:ext cx="7993298" cy="464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10941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79881FE-C3FA-427E-8703-3CD2C0D54CE5}"/>
              </a:ext>
            </a:extLst>
          </p:cNvPr>
          <p:cNvSpPr txBox="1"/>
          <p:nvPr/>
        </p:nvSpPr>
        <p:spPr>
          <a:xfrm>
            <a:off x="1868659" y="1413064"/>
            <a:ext cx="845468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6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Normatividad Infringida</a:t>
            </a:r>
          </a:p>
          <a:p>
            <a:pPr algn="just"/>
            <a:endParaRPr lang="es-MX" sz="1600" u="sng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*Artículos 2° y 150 de la Constitución Política del Estado de Sonora; 61 fracción IV inciso H, 91 fracciones VIII, IX y XI, 96 fracciones III, V y IX, 129, 131 y 133 de la Ley de Gobierno y Administración Municipal; 34 y 36 de la Ley General de Contabilidad Gubernamental; 6 y 7 de la Ley Estatal de Responsabilidades; Postulados Básicos de Contabilidad Gubernamental; y demás que resulten aplicables.</a:t>
            </a:r>
          </a:p>
          <a:p>
            <a:pPr algn="just"/>
            <a:endParaRPr lang="es-MX" sz="1600" u="sng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MX" sz="16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Medida de Solventación </a:t>
            </a:r>
          </a:p>
          <a:p>
            <a:pPr algn="just"/>
            <a:endParaRPr lang="es-MX" sz="1600" u="sng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Justificar el motivo de la observación y acreditar los trámites administrativos o jurídicos efectuados para la recuperación de este(os) importe(s), elaborando estudios de factibilidad de cobro y su presentación al Ayuntamiento para su autorización, proporcionando al ISAF la documentación soporte correspondiente, con el fin de presentar la información de los Estados Financieros de manera correcta y oportuna. Debiendo proceder conforme a las disposiciones legales aplicables, respecto de los Servidores Públicos que resulten responsables de la situación observada.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927E300-979B-4E0F-BB97-3A1D35A24F1A}"/>
              </a:ext>
            </a:extLst>
          </p:cNvPr>
          <p:cNvSpPr txBox="1"/>
          <p:nvPr/>
        </p:nvSpPr>
        <p:spPr>
          <a:xfrm>
            <a:off x="1622471" y="370141"/>
            <a:ext cx="468429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chemeClr val="accent2"/>
                </a:solidFill>
              </a:rPr>
              <a:t>…Ejemplo de Observación del ISAF</a:t>
            </a:r>
            <a:endParaRPr lang="es-MX" sz="23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153831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FCAA8742-ADD5-48B0-A269-2B31D1DCD1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639396"/>
              </p:ext>
            </p:extLst>
          </p:nvPr>
        </p:nvGraphicFramePr>
        <p:xfrm>
          <a:off x="2561443" y="2592819"/>
          <a:ext cx="6747449" cy="1672362"/>
        </p:xfrm>
        <a:graphic>
          <a:graphicData uri="http://schemas.openxmlformats.org/drawingml/2006/table">
            <a:tbl>
              <a:tblPr/>
              <a:tblGrid>
                <a:gridCol w="854107">
                  <a:extLst>
                    <a:ext uri="{9D8B030D-6E8A-4147-A177-3AD203B41FA5}">
                      <a16:colId xmlns:a16="http://schemas.microsoft.com/office/drawing/2014/main" val="2914212224"/>
                    </a:ext>
                  </a:extLst>
                </a:gridCol>
                <a:gridCol w="2323593">
                  <a:extLst>
                    <a:ext uri="{9D8B030D-6E8A-4147-A177-3AD203B41FA5}">
                      <a16:colId xmlns:a16="http://schemas.microsoft.com/office/drawing/2014/main" val="1555064814"/>
                    </a:ext>
                  </a:extLst>
                </a:gridCol>
                <a:gridCol w="1050132">
                  <a:extLst>
                    <a:ext uri="{9D8B030D-6E8A-4147-A177-3AD203B41FA5}">
                      <a16:colId xmlns:a16="http://schemas.microsoft.com/office/drawing/2014/main" val="1111560170"/>
                    </a:ext>
                  </a:extLst>
                </a:gridCol>
                <a:gridCol w="2519617">
                  <a:extLst>
                    <a:ext uri="{9D8B030D-6E8A-4147-A177-3AD203B41FA5}">
                      <a16:colId xmlns:a16="http://schemas.microsoft.com/office/drawing/2014/main" val="1491640813"/>
                    </a:ext>
                  </a:extLst>
                </a:gridCol>
              </a:tblGrid>
              <a:tr h="29425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MX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Cargo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MX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Abono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124539"/>
                  </a:ext>
                </a:extLst>
              </a:tr>
              <a:tr h="29425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3.2.5.2.X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05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Cambios por Errores Contables</a:t>
                      </a:r>
                      <a:endParaRPr lang="es-MX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58395"/>
                  </a:ext>
                </a:extLst>
              </a:tr>
              <a:tr h="54192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1.1.2.3-X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Subcuenta de Derechos a Recibir Efectivo o Equivalentes a cancelar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7066617"/>
                  </a:ext>
                </a:extLst>
              </a:tr>
              <a:tr h="54192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1.1.3.1-X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Subcuenta de Derechos a Recibir Bienes o Servicios a cancelar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0319206"/>
                  </a:ext>
                </a:extLst>
              </a:tr>
            </a:tbl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8136FD76-0FD5-4E1D-86DB-28C32A63F572}"/>
              </a:ext>
            </a:extLst>
          </p:cNvPr>
          <p:cNvSpPr txBox="1"/>
          <p:nvPr/>
        </p:nvSpPr>
        <p:spPr>
          <a:xfrm>
            <a:off x="3146046" y="1862188"/>
            <a:ext cx="523733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accent3"/>
                </a:solidFill>
              </a:rPr>
              <a:t>Asiento contable por depuración de Saldos</a:t>
            </a:r>
            <a:endParaRPr lang="es-MX" b="1" dirty="0">
              <a:solidFill>
                <a:schemeClr val="accent3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BD9043E-51C6-46EF-9719-5A9799684D24}"/>
              </a:ext>
            </a:extLst>
          </p:cNvPr>
          <p:cNvSpPr txBox="1"/>
          <p:nvPr/>
        </p:nvSpPr>
        <p:spPr>
          <a:xfrm>
            <a:off x="1379105" y="454580"/>
            <a:ext cx="7726795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chemeClr val="accent5"/>
                </a:solidFill>
              </a:rPr>
              <a:t>Ejemplos de registros Contables por Depuración de Saldos</a:t>
            </a:r>
            <a:endParaRPr lang="es-MX" sz="23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133572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0806" y="1923834"/>
            <a:ext cx="7772400" cy="2511379"/>
          </a:xfrm>
        </p:spPr>
        <p:txBody>
          <a:bodyPr>
            <a:normAutofit fontScale="90000"/>
          </a:bodyPr>
          <a:lstStyle/>
          <a:p>
            <a:br>
              <a:rPr lang="es-ES" sz="3600" dirty="0"/>
            </a:br>
            <a:r>
              <a:rPr lang="es-MX" sz="3600" dirty="0">
                <a:solidFill>
                  <a:srgbClr val="812147"/>
                </a:solidFill>
              </a:rPr>
              <a:t>PROCEDIMIENTO DE DEPURACIÓN DE SALDOS ANTIGUOS</a:t>
            </a:r>
            <a:br>
              <a:rPr lang="es-MX" sz="3600" dirty="0">
                <a:solidFill>
                  <a:srgbClr val="812147"/>
                </a:solidFill>
              </a:rPr>
            </a:br>
            <a:br>
              <a:rPr lang="es-MX" sz="2000" dirty="0">
                <a:solidFill>
                  <a:srgbClr val="812147"/>
                </a:solidFill>
              </a:rPr>
            </a:br>
            <a:r>
              <a:rPr lang="es-MX" sz="3100" dirty="0"/>
              <a:t>Cuentas correspondientes a los rubros de PASIVO</a:t>
            </a: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143" y="1"/>
            <a:ext cx="3791824" cy="2930045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2445739" y="3429000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ítulo 1">
            <a:extLst>
              <a:ext uri="{FF2B5EF4-FFF2-40B4-BE49-F238E27FC236}">
                <a16:creationId xmlns:a16="http://schemas.microsoft.com/office/drawing/2014/main" id="{CDF7282D-76AE-481A-B6C9-01E8EF925263}"/>
              </a:ext>
            </a:extLst>
          </p:cNvPr>
          <p:cNvSpPr txBox="1">
            <a:spLocks/>
          </p:cNvSpPr>
          <p:nvPr/>
        </p:nvSpPr>
        <p:spPr>
          <a:xfrm>
            <a:off x="3019267" y="4556292"/>
            <a:ext cx="6944194" cy="1085534"/>
          </a:xfrm>
          <a:prstGeom prst="rect">
            <a:avLst/>
          </a:prstGeom>
        </p:spPr>
        <p:txBody>
          <a:bodyPr vert="horz" lIns="105503" tIns="52752" rIns="105503" bIns="52752" rtlCol="0" anchor="ctr">
            <a:noAutofit/>
          </a:bodyPr>
          <a:lstStyle>
            <a:lvl1pPr algn="ctr" defTabSz="1055035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s-MX" sz="2300" b="1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2.1.1 </a:t>
            </a:r>
            <a:r>
              <a:rPr lang="es-ES" sz="2300" b="1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Cuentas por Pagar a Corto Plazo</a:t>
            </a:r>
            <a:endParaRPr lang="es-MX" sz="2300" b="1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s-MX" sz="2300" b="1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2.1.2 Documentos por Pagar a Corto Plazo</a:t>
            </a:r>
            <a:endParaRPr lang="es-MX" sz="2300" b="1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s-MX" sz="2300" b="1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2.2.1 </a:t>
            </a:r>
            <a:r>
              <a:rPr lang="es-ES" sz="2300" b="1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Cuentas por Pagar a largo Plazo</a:t>
            </a:r>
            <a:endParaRPr lang="es-MX" sz="2300" b="1" i="0" u="none" strike="noStrike" dirty="0"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162756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823F689-AE83-46BC-BF13-4E5B88ABA919}"/>
              </a:ext>
            </a:extLst>
          </p:cNvPr>
          <p:cNvSpPr txBox="1"/>
          <p:nvPr/>
        </p:nvSpPr>
        <p:spPr>
          <a:xfrm>
            <a:off x="2199249" y="1209820"/>
            <a:ext cx="779350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>
                <a:solidFill>
                  <a:srgbClr val="812147"/>
                </a:solidFill>
              </a:rPr>
              <a:t>En este procedimiento se consideran los siguientes pasivos:</a:t>
            </a:r>
          </a:p>
          <a:p>
            <a:pPr algn="just"/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Que el origen del saldo sea un error de registro o duplicidad del mismo.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No sea posible determinar la procedencia o existencia del saldo.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algn="just"/>
            <a:endParaRPr lang="es-MX" sz="24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093C9C-7F54-484C-9875-034A2A760702}"/>
              </a:ext>
            </a:extLst>
          </p:cNvPr>
          <p:cNvSpPr txBox="1"/>
          <p:nvPr/>
        </p:nvSpPr>
        <p:spPr>
          <a:xfrm>
            <a:off x="1622470" y="84404"/>
            <a:ext cx="6399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rgbClr val="336600"/>
                </a:solidFill>
              </a:rPr>
              <a:t>Depuración de Saldos Contables Procedentes:</a:t>
            </a:r>
            <a:endParaRPr lang="es-MX" sz="2400" b="1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980840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0867DAC-8A6F-400A-887A-4647FC4DBB3E}"/>
              </a:ext>
            </a:extLst>
          </p:cNvPr>
          <p:cNvSpPr txBox="1"/>
          <p:nvPr/>
        </p:nvSpPr>
        <p:spPr>
          <a:xfrm>
            <a:off x="1345914" y="1012875"/>
            <a:ext cx="10062983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 dirty="0">
                <a:solidFill>
                  <a:srgbClr val="812147"/>
                </a:solidFill>
              </a:rPr>
              <a:t>En este procedimiento no se consideran los siguientes pasivos:</a:t>
            </a:r>
          </a:p>
          <a:p>
            <a:pPr algn="just"/>
            <a:r>
              <a:rPr lang="es-MX" sz="800" dirty="0">
                <a:solidFill>
                  <a:schemeClr val="bg1"/>
                </a:solidFill>
              </a:rPr>
              <a:t>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Adeudos de Impuestos o contribuciones a la Federación, al Estado o cualquier Ente Público, salvo que éste de su consentimiento por escrito.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800" dirty="0">
                <a:solidFill>
                  <a:schemeClr val="bg1"/>
                </a:solidFill>
              </a:rPr>
              <a:t>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Los relacionados con pensiones a ex trabajadores o por derechos laborales ganados.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800" dirty="0">
                <a:solidFill>
                  <a:schemeClr val="bg1"/>
                </a:solidFill>
              </a:rPr>
              <a:t>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Los pasivos que se encuentren bien determinada su naturaleza y representen una obligación de pago.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800" dirty="0">
                <a:solidFill>
                  <a:schemeClr val="bg1"/>
                </a:solidFill>
              </a:rPr>
              <a:t>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Los laudos dictados por autoridad competente.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DC09469-09A6-4011-AC26-F5FBA4C0D325}"/>
              </a:ext>
            </a:extLst>
          </p:cNvPr>
          <p:cNvSpPr txBox="1"/>
          <p:nvPr/>
        </p:nvSpPr>
        <p:spPr>
          <a:xfrm>
            <a:off x="1622469" y="84404"/>
            <a:ext cx="6837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rgbClr val="336600"/>
                </a:solidFill>
              </a:rPr>
              <a:t>Depuración de Saldos Contables No Procedentes:</a:t>
            </a:r>
            <a:endParaRPr lang="es-MX" sz="2400" b="1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25609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70867DAC-8A6F-400A-887A-4647FC4DBB3E}"/>
              </a:ext>
            </a:extLst>
          </p:cNvPr>
          <p:cNvSpPr txBox="1"/>
          <p:nvPr/>
        </p:nvSpPr>
        <p:spPr>
          <a:xfrm>
            <a:off x="1345915" y="703379"/>
            <a:ext cx="978163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solidFill>
                  <a:srgbClr val="8121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determinar lo anterior, se deberá: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s-MX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Realizar un análisis previo de los saldos, siguiendo el procedimiento que se describe más adelante.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s-MX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Documentar las actividades para cada una de las acciones realizadas.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s-E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Someter a la autorización del Ayuntamiento en caso de los Municipios u Órgano de Gobierno en el caso de Paramunicipales.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s-MX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Elaborar </a:t>
            </a:r>
            <a:r>
              <a:rPr lang="es-MX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“Acta de Depuración y Cancelación de Saldos” </a:t>
            </a:r>
            <a:r>
              <a:rPr lang="es-MX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conformidad con el formato que para tal situación se emita.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DC09469-09A6-4011-AC26-F5FBA4C0D325}"/>
              </a:ext>
            </a:extLst>
          </p:cNvPr>
          <p:cNvSpPr txBox="1"/>
          <p:nvPr/>
        </p:nvSpPr>
        <p:spPr>
          <a:xfrm>
            <a:off x="1622469" y="84404"/>
            <a:ext cx="6837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rgbClr val="336600"/>
                </a:solidFill>
              </a:rPr>
              <a:t>Depuración de Saldos Contables No Procedentes:</a:t>
            </a:r>
            <a:endParaRPr lang="es-MX" sz="2400" b="1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126328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BD571E84-1827-4045-AD4A-446DB85A150F}"/>
              </a:ext>
            </a:extLst>
          </p:cNvPr>
          <p:cNvSpPr txBox="1"/>
          <p:nvPr/>
        </p:nvSpPr>
        <p:spPr>
          <a:xfrm>
            <a:off x="1622475" y="70338"/>
            <a:ext cx="71016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rgbClr val="336600"/>
                </a:solidFill>
              </a:rPr>
              <a:t>PROCEDIMIENTO PARA LA DEPURACIÓN DE SALDOS</a:t>
            </a:r>
            <a:endParaRPr lang="es-MX" sz="2400" b="1" dirty="0">
              <a:solidFill>
                <a:srgbClr val="336600"/>
              </a:solidFill>
            </a:endParaRP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B88FD18E-3563-4E9A-9D66-A21D4CE00FE9}"/>
              </a:ext>
            </a:extLst>
          </p:cNvPr>
          <p:cNvGrpSpPr/>
          <p:nvPr/>
        </p:nvGrpSpPr>
        <p:grpSpPr>
          <a:xfrm>
            <a:off x="553446" y="917425"/>
            <a:ext cx="2563833" cy="1538300"/>
            <a:chOff x="817482" y="243"/>
            <a:chExt cx="2563833" cy="1538300"/>
          </a:xfrm>
        </p:grpSpPr>
        <p:sp>
          <p:nvSpPr>
            <p:cNvPr id="16" name="Rectángulo: esquinas redondeadas 15">
              <a:extLst>
                <a:ext uri="{FF2B5EF4-FFF2-40B4-BE49-F238E27FC236}">
                  <a16:creationId xmlns:a16="http://schemas.microsoft.com/office/drawing/2014/main" id="{6C028E7F-3881-4D76-A1D4-B4D87E90B048}"/>
                </a:ext>
              </a:extLst>
            </p:cNvPr>
            <p:cNvSpPr/>
            <p:nvPr/>
          </p:nvSpPr>
          <p:spPr>
            <a:xfrm>
              <a:off x="817482" y="243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ángulo: esquinas redondeadas 4">
              <a:extLst>
                <a:ext uri="{FF2B5EF4-FFF2-40B4-BE49-F238E27FC236}">
                  <a16:creationId xmlns:a16="http://schemas.microsoft.com/office/drawing/2014/main" id="{E643D536-703C-4F78-BFF6-D9785E76F6D7}"/>
                </a:ext>
              </a:extLst>
            </p:cNvPr>
            <p:cNvSpPr txBox="1"/>
            <p:nvPr/>
          </p:nvSpPr>
          <p:spPr>
            <a:xfrm>
              <a:off x="862536" y="18611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1. Identificar las subcuentas  por pagar con saldos antiguos y sin movimientos, que cumplen con los puntos anteriores o negativos.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E78917A-4410-44DF-93E0-02EE0C9D2A12}"/>
              </a:ext>
            </a:extLst>
          </p:cNvPr>
          <p:cNvGrpSpPr/>
          <p:nvPr/>
        </p:nvGrpSpPr>
        <p:grpSpPr>
          <a:xfrm>
            <a:off x="3507972" y="917425"/>
            <a:ext cx="2563833" cy="1538300"/>
            <a:chOff x="4406850" y="243"/>
            <a:chExt cx="2563833" cy="1538300"/>
          </a:xfrm>
        </p:grpSpPr>
        <p:sp>
          <p:nvSpPr>
            <p:cNvPr id="19" name="Rectángulo: esquinas redondeadas 18">
              <a:extLst>
                <a:ext uri="{FF2B5EF4-FFF2-40B4-BE49-F238E27FC236}">
                  <a16:creationId xmlns:a16="http://schemas.microsoft.com/office/drawing/2014/main" id="{BEEFBBC7-C167-4234-8274-0AC7525D5189}"/>
                </a:ext>
              </a:extLst>
            </p:cNvPr>
            <p:cNvSpPr/>
            <p:nvPr/>
          </p:nvSpPr>
          <p:spPr>
            <a:xfrm>
              <a:off x="4406850" y="243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607799"/>
                <a:satOff val="996"/>
                <a:lumOff val="-431"/>
                <a:alphaOff val="0"/>
              </a:schemeClr>
            </a:fillRef>
            <a:effectRef idx="0">
              <a:schemeClr val="accent2">
                <a:hueOff val="-1607799"/>
                <a:satOff val="996"/>
                <a:lumOff val="-43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ectángulo: esquinas redondeadas 4">
              <a:extLst>
                <a:ext uri="{FF2B5EF4-FFF2-40B4-BE49-F238E27FC236}">
                  <a16:creationId xmlns:a16="http://schemas.microsoft.com/office/drawing/2014/main" id="{99646AD6-0D1C-4F64-BA55-99EAB3E635BD}"/>
                </a:ext>
              </a:extLst>
            </p:cNvPr>
            <p:cNvSpPr txBox="1"/>
            <p:nvPr/>
          </p:nvSpPr>
          <p:spPr>
            <a:xfrm>
              <a:off x="4451905" y="45298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2. </a:t>
              </a:r>
              <a:r>
                <a:rPr lang="es-MX" sz="1400" dirty="0"/>
                <a:t> Verificar las pólizas que integran el saldo contable por pagar, determinando su existencia e inexistencia del proveedor o acreedor</a:t>
              </a:r>
              <a:r>
                <a:rPr lang="es-MX" sz="1400" kern="1200" dirty="0"/>
                <a:t> 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E7FB61E0-0252-4949-A174-8339558114F9}"/>
              </a:ext>
            </a:extLst>
          </p:cNvPr>
          <p:cNvGrpSpPr/>
          <p:nvPr/>
        </p:nvGrpSpPr>
        <p:grpSpPr>
          <a:xfrm>
            <a:off x="6383516" y="887406"/>
            <a:ext cx="2563833" cy="1538300"/>
            <a:chOff x="4406850" y="2564077"/>
            <a:chExt cx="2563833" cy="1538300"/>
          </a:xfrm>
        </p:grpSpPr>
        <p:sp>
          <p:nvSpPr>
            <p:cNvPr id="22" name="Rectángulo: esquinas redondeadas 21">
              <a:extLst>
                <a:ext uri="{FF2B5EF4-FFF2-40B4-BE49-F238E27FC236}">
                  <a16:creationId xmlns:a16="http://schemas.microsoft.com/office/drawing/2014/main" id="{AD566AB8-1D2E-404D-BC31-34FE6E99936D}"/>
                </a:ext>
              </a:extLst>
            </p:cNvPr>
            <p:cNvSpPr/>
            <p:nvPr/>
          </p:nvSpPr>
          <p:spPr>
            <a:xfrm>
              <a:off x="4406850" y="2564077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6431197"/>
                <a:satOff val="3985"/>
                <a:lumOff val="-1726"/>
                <a:alphaOff val="0"/>
              </a:schemeClr>
            </a:fillRef>
            <a:effectRef idx="0">
              <a:schemeClr val="accent2">
                <a:hueOff val="-6431197"/>
                <a:satOff val="3985"/>
                <a:lumOff val="-172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ángulo: esquinas redondeadas 4">
              <a:extLst>
                <a:ext uri="{FF2B5EF4-FFF2-40B4-BE49-F238E27FC236}">
                  <a16:creationId xmlns:a16="http://schemas.microsoft.com/office/drawing/2014/main" id="{E0D4B54D-7DF1-4017-BE9E-5B8320A1FB15}"/>
                </a:ext>
              </a:extLst>
            </p:cNvPr>
            <p:cNvSpPr txBox="1"/>
            <p:nvPr/>
          </p:nvSpPr>
          <p:spPr>
            <a:xfrm>
              <a:off x="4451904" y="2574745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dirty="0"/>
                <a:t>3</a:t>
              </a:r>
              <a:r>
                <a:rPr lang="es-MX" sz="1400" kern="1200" dirty="0"/>
                <a:t>. </a:t>
              </a:r>
              <a:r>
                <a:rPr lang="es-MX" sz="1400" dirty="0"/>
                <a:t>Realizar confirmación de saldos por pagar con los diferentes proveedores o acreedores </a:t>
              </a:r>
              <a:r>
                <a:rPr lang="es-MX" sz="1400" kern="1200" dirty="0"/>
                <a:t>.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711727C3-D97E-45F7-BE67-34D346D94920}"/>
              </a:ext>
            </a:extLst>
          </p:cNvPr>
          <p:cNvGrpSpPr/>
          <p:nvPr/>
        </p:nvGrpSpPr>
        <p:grpSpPr>
          <a:xfrm>
            <a:off x="9313683" y="917425"/>
            <a:ext cx="2563833" cy="1538300"/>
            <a:chOff x="7996217" y="243"/>
            <a:chExt cx="2563833" cy="1538300"/>
          </a:xfrm>
        </p:grpSpPr>
        <p:sp>
          <p:nvSpPr>
            <p:cNvPr id="25" name="Rectángulo: esquinas redondeadas 24">
              <a:extLst>
                <a:ext uri="{FF2B5EF4-FFF2-40B4-BE49-F238E27FC236}">
                  <a16:creationId xmlns:a16="http://schemas.microsoft.com/office/drawing/2014/main" id="{511FC2CA-52F6-4B19-8D7D-FD0965B1653D}"/>
                </a:ext>
              </a:extLst>
            </p:cNvPr>
            <p:cNvSpPr/>
            <p:nvPr/>
          </p:nvSpPr>
          <p:spPr>
            <a:xfrm>
              <a:off x="7996217" y="243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3215599"/>
                <a:satOff val="1992"/>
                <a:lumOff val="-863"/>
                <a:alphaOff val="0"/>
              </a:schemeClr>
            </a:fillRef>
            <a:effectRef idx="0">
              <a:schemeClr val="accent2">
                <a:hueOff val="-3215599"/>
                <a:satOff val="1992"/>
                <a:lumOff val="-86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ectángulo: esquinas redondeadas 4">
              <a:extLst>
                <a:ext uri="{FF2B5EF4-FFF2-40B4-BE49-F238E27FC236}">
                  <a16:creationId xmlns:a16="http://schemas.microsoft.com/office/drawing/2014/main" id="{EA64A5E9-4135-4306-A408-DBE416F98529}"/>
                </a:ext>
              </a:extLst>
            </p:cNvPr>
            <p:cNvSpPr txBox="1"/>
            <p:nvPr/>
          </p:nvSpPr>
          <p:spPr>
            <a:xfrm>
              <a:off x="8041271" y="15680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dirty="0"/>
                <a:t>4</a:t>
              </a:r>
              <a:r>
                <a:rPr lang="es-MX" sz="1400" kern="1200" dirty="0"/>
                <a:t>. </a:t>
              </a:r>
              <a:r>
                <a:rPr lang="es-MX" sz="1400" dirty="0"/>
                <a:t>Elaborar un análisis de las cuentas por pagar y las confirmaciones recibidas y turnar a la Dirección Jurídica o funcionario homólogo para su análisis y pronunciamiento</a:t>
              </a:r>
              <a:r>
                <a:rPr lang="es-MX" sz="1400" kern="1200" dirty="0"/>
                <a:t>.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1E0C435-D8CF-4DCB-9AC3-6E5F3E9F72DC}"/>
              </a:ext>
            </a:extLst>
          </p:cNvPr>
          <p:cNvGrpSpPr/>
          <p:nvPr/>
        </p:nvGrpSpPr>
        <p:grpSpPr>
          <a:xfrm>
            <a:off x="9358737" y="3348110"/>
            <a:ext cx="2563833" cy="1538300"/>
            <a:chOff x="756027" y="2461334"/>
            <a:chExt cx="2563833" cy="1538300"/>
          </a:xfrm>
        </p:grpSpPr>
        <p:sp>
          <p:nvSpPr>
            <p:cNvPr id="28" name="Rectángulo: esquinas redondeadas 27">
              <a:extLst>
                <a:ext uri="{FF2B5EF4-FFF2-40B4-BE49-F238E27FC236}">
                  <a16:creationId xmlns:a16="http://schemas.microsoft.com/office/drawing/2014/main" id="{EBB5D0D5-BAAA-43B8-87CE-F820F042C9A2}"/>
                </a:ext>
              </a:extLst>
            </p:cNvPr>
            <p:cNvSpPr/>
            <p:nvPr/>
          </p:nvSpPr>
          <p:spPr>
            <a:xfrm>
              <a:off x="756027" y="2461334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8038997"/>
                <a:satOff val="4981"/>
                <a:lumOff val="-2157"/>
                <a:alphaOff val="0"/>
              </a:schemeClr>
            </a:fillRef>
            <a:effectRef idx="0">
              <a:schemeClr val="accent2">
                <a:hueOff val="-8038997"/>
                <a:satOff val="4981"/>
                <a:lumOff val="-21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ángulo: esquinas redondeadas 4">
              <a:extLst>
                <a:ext uri="{FF2B5EF4-FFF2-40B4-BE49-F238E27FC236}">
                  <a16:creationId xmlns:a16="http://schemas.microsoft.com/office/drawing/2014/main" id="{E2470BC4-8F42-457D-B43D-AD112FE91C33}"/>
                </a:ext>
              </a:extLst>
            </p:cNvPr>
            <p:cNvSpPr txBox="1"/>
            <p:nvPr/>
          </p:nvSpPr>
          <p:spPr>
            <a:xfrm>
              <a:off x="801081" y="2541455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dirty="0"/>
                <a:t>5</a:t>
              </a:r>
              <a:r>
                <a:rPr lang="es-MX" sz="1400" kern="1200" dirty="0"/>
                <a:t>. </a:t>
              </a:r>
              <a:r>
                <a:rPr lang="es-MX" sz="1400" dirty="0"/>
                <a:t>Dirección Jurídica o funcionario homólogo d</a:t>
              </a:r>
              <a:r>
                <a:rPr lang="es-MX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eberá emitir un dictamen por escrito de la obligación de pago </a:t>
              </a:r>
              <a:r>
                <a:rPr lang="es-MX" sz="1400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ó</a:t>
              </a:r>
              <a:r>
                <a:rPr lang="es-MX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posibilidad de cancelar la cuenta por pagar así como las posibles repercusiones legales</a:t>
              </a:r>
              <a:r>
                <a:rPr lang="es-MX" sz="1400" kern="1200" dirty="0"/>
                <a:t>.</a:t>
              </a:r>
            </a:p>
          </p:txBody>
        </p:sp>
      </p:grpSp>
      <p:grpSp>
        <p:nvGrpSpPr>
          <p:cNvPr id="30" name="Grupo 29">
            <a:extLst>
              <a:ext uri="{FF2B5EF4-FFF2-40B4-BE49-F238E27FC236}">
                <a16:creationId xmlns:a16="http://schemas.microsoft.com/office/drawing/2014/main" id="{AA3AD14C-C1FB-4A27-8566-8BD862832E6B}"/>
              </a:ext>
            </a:extLst>
          </p:cNvPr>
          <p:cNvGrpSpPr/>
          <p:nvPr/>
        </p:nvGrpSpPr>
        <p:grpSpPr>
          <a:xfrm>
            <a:off x="6383516" y="3401091"/>
            <a:ext cx="2563833" cy="1538300"/>
            <a:chOff x="7837567" y="2496622"/>
            <a:chExt cx="2563833" cy="1538300"/>
          </a:xfrm>
        </p:grpSpPr>
        <p:sp>
          <p:nvSpPr>
            <p:cNvPr id="31" name="Rectángulo: esquinas redondeadas 30">
              <a:extLst>
                <a:ext uri="{FF2B5EF4-FFF2-40B4-BE49-F238E27FC236}">
                  <a16:creationId xmlns:a16="http://schemas.microsoft.com/office/drawing/2014/main" id="{AAD5F956-92C9-4A76-BC56-39E79C8DF11A}"/>
                </a:ext>
              </a:extLst>
            </p:cNvPr>
            <p:cNvSpPr/>
            <p:nvPr/>
          </p:nvSpPr>
          <p:spPr>
            <a:xfrm>
              <a:off x="7837567" y="2496622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4823398"/>
                <a:satOff val="2989"/>
                <a:lumOff val="-1294"/>
                <a:alphaOff val="0"/>
              </a:schemeClr>
            </a:fillRef>
            <a:effectRef idx="0">
              <a:schemeClr val="accent2">
                <a:hueOff val="-4823398"/>
                <a:satOff val="2989"/>
                <a:lumOff val="-129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ectángulo: esquinas redondeadas 4">
              <a:extLst>
                <a:ext uri="{FF2B5EF4-FFF2-40B4-BE49-F238E27FC236}">
                  <a16:creationId xmlns:a16="http://schemas.microsoft.com/office/drawing/2014/main" id="{178754A3-83B4-4799-BC57-B6C236E48CCB}"/>
                </a:ext>
              </a:extLst>
            </p:cNvPr>
            <p:cNvSpPr txBox="1"/>
            <p:nvPr/>
          </p:nvSpPr>
          <p:spPr>
            <a:xfrm>
              <a:off x="7882622" y="2541677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dirty="0"/>
                <a:t>6</a:t>
              </a:r>
              <a:r>
                <a:rPr lang="es-MX" sz="1400" kern="1200" dirty="0"/>
                <a:t>.  </a:t>
              </a:r>
              <a:r>
                <a:rPr lang="es-MX" sz="1400" dirty="0"/>
                <a:t>De tener la viabilidad de cancelación de saldos, someter ante el Ayuntamiento u Órgano de Gobierno su autorización</a:t>
              </a:r>
              <a:r>
                <a:rPr lang="es-MX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es-MX" sz="1400" kern="1200" dirty="0"/>
            </a:p>
          </p:txBody>
        </p:sp>
      </p:grpSp>
      <p:grpSp>
        <p:nvGrpSpPr>
          <p:cNvPr id="33" name="Grupo 32">
            <a:extLst>
              <a:ext uri="{FF2B5EF4-FFF2-40B4-BE49-F238E27FC236}">
                <a16:creationId xmlns:a16="http://schemas.microsoft.com/office/drawing/2014/main" id="{ABCC07CB-1BC9-4EB7-B312-AFA3A9E334CA}"/>
              </a:ext>
            </a:extLst>
          </p:cNvPr>
          <p:cNvGrpSpPr/>
          <p:nvPr/>
        </p:nvGrpSpPr>
        <p:grpSpPr>
          <a:xfrm>
            <a:off x="3487112" y="3377922"/>
            <a:ext cx="2563833" cy="1608583"/>
            <a:chOff x="3918667" y="2995393"/>
            <a:chExt cx="2798111" cy="1678866"/>
          </a:xfrm>
        </p:grpSpPr>
        <p:sp>
          <p:nvSpPr>
            <p:cNvPr id="34" name="Rectángulo: esquinas redondeadas 33">
              <a:extLst>
                <a:ext uri="{FF2B5EF4-FFF2-40B4-BE49-F238E27FC236}">
                  <a16:creationId xmlns:a16="http://schemas.microsoft.com/office/drawing/2014/main" id="{3D8A1069-D018-4A8A-B161-ED7E63FAB997}"/>
                </a:ext>
              </a:extLst>
            </p:cNvPr>
            <p:cNvSpPr/>
            <p:nvPr/>
          </p:nvSpPr>
          <p:spPr>
            <a:xfrm>
              <a:off x="3918667" y="2995393"/>
              <a:ext cx="2798111" cy="167886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5359331"/>
                <a:satOff val="3321"/>
                <a:lumOff val="-1438"/>
                <a:alphaOff val="0"/>
              </a:schemeClr>
            </a:fillRef>
            <a:effectRef idx="0">
              <a:schemeClr val="accent2">
                <a:hueOff val="-5359331"/>
                <a:satOff val="3321"/>
                <a:lumOff val="-143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ectángulo: esquinas redondeadas 4">
              <a:extLst>
                <a:ext uri="{FF2B5EF4-FFF2-40B4-BE49-F238E27FC236}">
                  <a16:creationId xmlns:a16="http://schemas.microsoft.com/office/drawing/2014/main" id="{7ABD475D-267A-4F21-BF16-03B6248128BC}"/>
                </a:ext>
              </a:extLst>
            </p:cNvPr>
            <p:cNvSpPr txBox="1"/>
            <p:nvPr/>
          </p:nvSpPr>
          <p:spPr>
            <a:xfrm>
              <a:off x="3967839" y="3044565"/>
              <a:ext cx="2699767" cy="15805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7</a:t>
              </a:r>
              <a:r>
                <a:rPr lang="es-MX" sz="1400" dirty="0"/>
                <a:t>. De autorizarse la Cancelación del Pasivo, en coordinación con el OIC, elabora Acta de Depuración de Saldos y lo Registra en Cuentas de Orden por un término de 1 año</a:t>
              </a:r>
              <a:r>
                <a:rPr lang="es-MX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es-MX" sz="1400" kern="1200" dirty="0"/>
            </a:p>
          </p:txBody>
        </p:sp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F0C55472-E2A1-4007-B349-0817188264E9}"/>
              </a:ext>
            </a:extLst>
          </p:cNvPr>
          <p:cNvGrpSpPr/>
          <p:nvPr/>
        </p:nvGrpSpPr>
        <p:grpSpPr>
          <a:xfrm>
            <a:off x="508391" y="3388862"/>
            <a:ext cx="2563833" cy="1538300"/>
            <a:chOff x="4406850" y="243"/>
            <a:chExt cx="2563833" cy="1538300"/>
          </a:xfrm>
        </p:grpSpPr>
        <p:sp>
          <p:nvSpPr>
            <p:cNvPr id="37" name="Rectángulo: esquinas redondeadas 36">
              <a:extLst>
                <a:ext uri="{FF2B5EF4-FFF2-40B4-BE49-F238E27FC236}">
                  <a16:creationId xmlns:a16="http://schemas.microsoft.com/office/drawing/2014/main" id="{AD170CE8-901A-4D54-8BBE-A209BA5021EC}"/>
                </a:ext>
              </a:extLst>
            </p:cNvPr>
            <p:cNvSpPr/>
            <p:nvPr/>
          </p:nvSpPr>
          <p:spPr>
            <a:xfrm>
              <a:off x="4406850" y="243"/>
              <a:ext cx="2563833" cy="153830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607799"/>
                <a:satOff val="996"/>
                <a:lumOff val="-431"/>
                <a:alphaOff val="0"/>
              </a:schemeClr>
            </a:fillRef>
            <a:effectRef idx="0">
              <a:schemeClr val="accent2">
                <a:hueOff val="-1607799"/>
                <a:satOff val="996"/>
                <a:lumOff val="-43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ectángulo: esquinas redondeadas 4">
              <a:extLst>
                <a:ext uri="{FF2B5EF4-FFF2-40B4-BE49-F238E27FC236}">
                  <a16:creationId xmlns:a16="http://schemas.microsoft.com/office/drawing/2014/main" id="{9F342A34-B0DE-4F8F-817E-9037FCDCB120}"/>
                </a:ext>
              </a:extLst>
            </p:cNvPr>
            <p:cNvSpPr txBox="1"/>
            <p:nvPr/>
          </p:nvSpPr>
          <p:spPr>
            <a:xfrm>
              <a:off x="4451905" y="45298"/>
              <a:ext cx="2473723" cy="1448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b="1" dirty="0"/>
                <a:t> 8.- Concluido el año  se  podrá cancelar definitivamente las Cuentas de Orden registradas.</a:t>
              </a:r>
              <a:endParaRPr lang="es-MX" sz="1400" b="1" dirty="0"/>
            </a:p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 </a:t>
              </a:r>
              <a:r>
                <a:rPr lang="es-MX" sz="1400" dirty="0"/>
                <a:t> </a:t>
              </a:r>
              <a:endParaRPr lang="es-MX" sz="1400" kern="1200" dirty="0"/>
            </a:p>
          </p:txBody>
        </p:sp>
      </p:grpSp>
      <p:grpSp>
        <p:nvGrpSpPr>
          <p:cNvPr id="39" name="Grupo 38">
            <a:extLst>
              <a:ext uri="{FF2B5EF4-FFF2-40B4-BE49-F238E27FC236}">
                <a16:creationId xmlns:a16="http://schemas.microsoft.com/office/drawing/2014/main" id="{E281BA89-E9CF-4005-A8E5-D1C5065786E2}"/>
              </a:ext>
            </a:extLst>
          </p:cNvPr>
          <p:cNvGrpSpPr/>
          <p:nvPr/>
        </p:nvGrpSpPr>
        <p:grpSpPr>
          <a:xfrm>
            <a:off x="3198265" y="1556165"/>
            <a:ext cx="322947" cy="200782"/>
            <a:chOff x="3606933" y="451478"/>
            <a:chExt cx="543532" cy="635830"/>
          </a:xfrm>
        </p:grpSpPr>
        <p:sp>
          <p:nvSpPr>
            <p:cNvPr id="40" name="Flecha: a la derecha 39">
              <a:extLst>
                <a:ext uri="{FF2B5EF4-FFF2-40B4-BE49-F238E27FC236}">
                  <a16:creationId xmlns:a16="http://schemas.microsoft.com/office/drawing/2014/main" id="{748618B6-A81D-476F-9EB9-872DC59C22EB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Flecha: a la derecha 4">
              <a:extLst>
                <a:ext uri="{FF2B5EF4-FFF2-40B4-BE49-F238E27FC236}">
                  <a16:creationId xmlns:a16="http://schemas.microsoft.com/office/drawing/2014/main" id="{DA707B6A-BAC0-4826-9062-89B02BE8B5A6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grpSp>
        <p:nvGrpSpPr>
          <p:cNvPr id="42" name="Grupo 41">
            <a:extLst>
              <a:ext uri="{FF2B5EF4-FFF2-40B4-BE49-F238E27FC236}">
                <a16:creationId xmlns:a16="http://schemas.microsoft.com/office/drawing/2014/main" id="{E4181037-FD37-4FC9-A48E-7FFC62DBAB02}"/>
              </a:ext>
            </a:extLst>
          </p:cNvPr>
          <p:cNvGrpSpPr/>
          <p:nvPr/>
        </p:nvGrpSpPr>
        <p:grpSpPr>
          <a:xfrm>
            <a:off x="6094332" y="1556164"/>
            <a:ext cx="322947" cy="200782"/>
            <a:chOff x="3606933" y="451478"/>
            <a:chExt cx="543532" cy="635830"/>
          </a:xfrm>
        </p:grpSpPr>
        <p:sp>
          <p:nvSpPr>
            <p:cNvPr id="43" name="Flecha: a la derecha 42">
              <a:extLst>
                <a:ext uri="{FF2B5EF4-FFF2-40B4-BE49-F238E27FC236}">
                  <a16:creationId xmlns:a16="http://schemas.microsoft.com/office/drawing/2014/main" id="{6BA674E7-DA15-4965-9CF6-BA3E77C5B101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Flecha: a la derecha 4">
              <a:extLst>
                <a:ext uri="{FF2B5EF4-FFF2-40B4-BE49-F238E27FC236}">
                  <a16:creationId xmlns:a16="http://schemas.microsoft.com/office/drawing/2014/main" id="{F2F43AFA-6F3C-4C77-9286-461922D2CC49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grpSp>
        <p:nvGrpSpPr>
          <p:cNvPr id="45" name="Grupo 44">
            <a:extLst>
              <a:ext uri="{FF2B5EF4-FFF2-40B4-BE49-F238E27FC236}">
                <a16:creationId xmlns:a16="http://schemas.microsoft.com/office/drawing/2014/main" id="{2B72F3F6-4318-44B8-A40F-0F11E2884DE2}"/>
              </a:ext>
            </a:extLst>
          </p:cNvPr>
          <p:cNvGrpSpPr/>
          <p:nvPr/>
        </p:nvGrpSpPr>
        <p:grpSpPr>
          <a:xfrm>
            <a:off x="8990734" y="1595445"/>
            <a:ext cx="322947" cy="200782"/>
            <a:chOff x="3606933" y="451478"/>
            <a:chExt cx="543532" cy="635830"/>
          </a:xfrm>
        </p:grpSpPr>
        <p:sp>
          <p:nvSpPr>
            <p:cNvPr id="46" name="Flecha: a la derecha 45">
              <a:extLst>
                <a:ext uri="{FF2B5EF4-FFF2-40B4-BE49-F238E27FC236}">
                  <a16:creationId xmlns:a16="http://schemas.microsoft.com/office/drawing/2014/main" id="{9EEBBEAF-85AC-4EE8-8959-9CFA6D8A5C37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Flecha: a la derecha 4">
              <a:extLst>
                <a:ext uri="{FF2B5EF4-FFF2-40B4-BE49-F238E27FC236}">
                  <a16:creationId xmlns:a16="http://schemas.microsoft.com/office/drawing/2014/main" id="{503660D5-B40D-471F-B14C-E51FDF04A471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grpSp>
        <p:nvGrpSpPr>
          <p:cNvPr id="48" name="Grupo 47">
            <a:extLst>
              <a:ext uri="{FF2B5EF4-FFF2-40B4-BE49-F238E27FC236}">
                <a16:creationId xmlns:a16="http://schemas.microsoft.com/office/drawing/2014/main" id="{2EDFDA45-858A-4560-B8A6-543EB8F1FFB3}"/>
              </a:ext>
            </a:extLst>
          </p:cNvPr>
          <p:cNvGrpSpPr/>
          <p:nvPr/>
        </p:nvGrpSpPr>
        <p:grpSpPr>
          <a:xfrm rot="5400000">
            <a:off x="10479178" y="2776786"/>
            <a:ext cx="322947" cy="200782"/>
            <a:chOff x="3606933" y="451478"/>
            <a:chExt cx="543532" cy="635830"/>
          </a:xfrm>
        </p:grpSpPr>
        <p:sp>
          <p:nvSpPr>
            <p:cNvPr id="49" name="Flecha: a la derecha 48">
              <a:extLst>
                <a:ext uri="{FF2B5EF4-FFF2-40B4-BE49-F238E27FC236}">
                  <a16:creationId xmlns:a16="http://schemas.microsoft.com/office/drawing/2014/main" id="{815EB389-5E48-45AB-8C9A-AB0D0B5FDAFA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Flecha: a la derecha 4">
              <a:extLst>
                <a:ext uri="{FF2B5EF4-FFF2-40B4-BE49-F238E27FC236}">
                  <a16:creationId xmlns:a16="http://schemas.microsoft.com/office/drawing/2014/main" id="{714C7166-D48F-4B69-B2A9-B8509EFBA3EA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grpSp>
        <p:nvGrpSpPr>
          <p:cNvPr id="51" name="Grupo 50">
            <a:extLst>
              <a:ext uri="{FF2B5EF4-FFF2-40B4-BE49-F238E27FC236}">
                <a16:creationId xmlns:a16="http://schemas.microsoft.com/office/drawing/2014/main" id="{BD4CAF0F-26D7-43C1-86BD-777BD9479004}"/>
              </a:ext>
            </a:extLst>
          </p:cNvPr>
          <p:cNvGrpSpPr/>
          <p:nvPr/>
        </p:nvGrpSpPr>
        <p:grpSpPr>
          <a:xfrm rot="10800000">
            <a:off x="3104415" y="3975449"/>
            <a:ext cx="322947" cy="200782"/>
            <a:chOff x="3606933" y="451478"/>
            <a:chExt cx="543532" cy="635830"/>
          </a:xfrm>
        </p:grpSpPr>
        <p:sp>
          <p:nvSpPr>
            <p:cNvPr id="52" name="Flecha: a la derecha 51">
              <a:extLst>
                <a:ext uri="{FF2B5EF4-FFF2-40B4-BE49-F238E27FC236}">
                  <a16:creationId xmlns:a16="http://schemas.microsoft.com/office/drawing/2014/main" id="{7A3B3897-5A1E-4E19-9BE7-B8AD49124050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Flecha: a la derecha 4">
              <a:extLst>
                <a:ext uri="{FF2B5EF4-FFF2-40B4-BE49-F238E27FC236}">
                  <a16:creationId xmlns:a16="http://schemas.microsoft.com/office/drawing/2014/main" id="{853A4BC6-3D71-4E4D-9A24-78715B6BBDFD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sp>
        <p:nvSpPr>
          <p:cNvPr id="54" name="Flecha: a la derecha 4">
            <a:extLst>
              <a:ext uri="{FF2B5EF4-FFF2-40B4-BE49-F238E27FC236}">
                <a16:creationId xmlns:a16="http://schemas.microsoft.com/office/drawing/2014/main" id="{991090DE-25E8-49A9-9187-09524BC383B6}"/>
              </a:ext>
            </a:extLst>
          </p:cNvPr>
          <p:cNvSpPr txBox="1"/>
          <p:nvPr/>
        </p:nvSpPr>
        <p:spPr>
          <a:xfrm rot="10800000">
            <a:off x="3353699" y="4168005"/>
            <a:ext cx="226063" cy="12046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0" lvl="0" indent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s-MX" sz="1100" kern="1200"/>
          </a:p>
        </p:txBody>
      </p:sp>
      <p:grpSp>
        <p:nvGrpSpPr>
          <p:cNvPr id="55" name="Grupo 54">
            <a:extLst>
              <a:ext uri="{FF2B5EF4-FFF2-40B4-BE49-F238E27FC236}">
                <a16:creationId xmlns:a16="http://schemas.microsoft.com/office/drawing/2014/main" id="{0ED6487E-7218-4B77-B10B-6C6B12BC3D57}"/>
              </a:ext>
            </a:extLst>
          </p:cNvPr>
          <p:cNvGrpSpPr/>
          <p:nvPr/>
        </p:nvGrpSpPr>
        <p:grpSpPr>
          <a:xfrm rot="10800000">
            <a:off x="6040509" y="4007575"/>
            <a:ext cx="322947" cy="200782"/>
            <a:chOff x="3606933" y="451478"/>
            <a:chExt cx="543532" cy="635830"/>
          </a:xfrm>
        </p:grpSpPr>
        <p:sp>
          <p:nvSpPr>
            <p:cNvPr id="56" name="Flecha: a la derecha 55">
              <a:extLst>
                <a:ext uri="{FF2B5EF4-FFF2-40B4-BE49-F238E27FC236}">
                  <a16:creationId xmlns:a16="http://schemas.microsoft.com/office/drawing/2014/main" id="{1A0DE871-C882-4095-8893-EBDCC1E23B19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Flecha: a la derecha 4">
              <a:extLst>
                <a:ext uri="{FF2B5EF4-FFF2-40B4-BE49-F238E27FC236}">
                  <a16:creationId xmlns:a16="http://schemas.microsoft.com/office/drawing/2014/main" id="{5810CFC9-059C-4E7A-8796-E3BCE4D9154C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grpSp>
        <p:nvGrpSpPr>
          <p:cNvPr id="58" name="Grupo 57">
            <a:extLst>
              <a:ext uri="{FF2B5EF4-FFF2-40B4-BE49-F238E27FC236}">
                <a16:creationId xmlns:a16="http://schemas.microsoft.com/office/drawing/2014/main" id="{779088EE-8F8E-4F5A-A465-A45ED4DA048D}"/>
              </a:ext>
            </a:extLst>
          </p:cNvPr>
          <p:cNvGrpSpPr/>
          <p:nvPr/>
        </p:nvGrpSpPr>
        <p:grpSpPr>
          <a:xfrm rot="10800000">
            <a:off x="8990733" y="4027457"/>
            <a:ext cx="322947" cy="200782"/>
            <a:chOff x="3606933" y="451478"/>
            <a:chExt cx="543532" cy="635830"/>
          </a:xfrm>
        </p:grpSpPr>
        <p:sp>
          <p:nvSpPr>
            <p:cNvPr id="59" name="Flecha: a la derecha 58">
              <a:extLst>
                <a:ext uri="{FF2B5EF4-FFF2-40B4-BE49-F238E27FC236}">
                  <a16:creationId xmlns:a16="http://schemas.microsoft.com/office/drawing/2014/main" id="{EE5F4448-C738-4DC3-AB54-A9A25C3CC9CE}"/>
                </a:ext>
              </a:extLst>
            </p:cNvPr>
            <p:cNvSpPr/>
            <p:nvPr/>
          </p:nvSpPr>
          <p:spPr>
            <a:xfrm>
              <a:off x="3606933" y="451478"/>
              <a:ext cx="543532" cy="635830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Flecha: a la derecha 4">
              <a:extLst>
                <a:ext uri="{FF2B5EF4-FFF2-40B4-BE49-F238E27FC236}">
                  <a16:creationId xmlns:a16="http://schemas.microsoft.com/office/drawing/2014/main" id="{9083B063-C533-4EEC-9603-2834E8848E1B}"/>
                </a:ext>
              </a:extLst>
            </p:cNvPr>
            <p:cNvSpPr txBox="1"/>
            <p:nvPr/>
          </p:nvSpPr>
          <p:spPr>
            <a:xfrm>
              <a:off x="3606933" y="578644"/>
              <a:ext cx="380472" cy="3814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MX" sz="1100" kern="1200"/>
            </a:p>
          </p:txBody>
        </p:sp>
      </p:grpSp>
      <p:grpSp>
        <p:nvGrpSpPr>
          <p:cNvPr id="61" name="Grupo 60">
            <a:extLst>
              <a:ext uri="{FF2B5EF4-FFF2-40B4-BE49-F238E27FC236}">
                <a16:creationId xmlns:a16="http://schemas.microsoft.com/office/drawing/2014/main" id="{8620934E-46E5-4FDE-B8AE-8589166F4116}"/>
              </a:ext>
            </a:extLst>
          </p:cNvPr>
          <p:cNvGrpSpPr/>
          <p:nvPr/>
        </p:nvGrpSpPr>
        <p:grpSpPr>
          <a:xfrm>
            <a:off x="3804440" y="5192361"/>
            <a:ext cx="4168306" cy="1102327"/>
            <a:chOff x="1312" y="2995393"/>
            <a:chExt cx="2798111" cy="1678866"/>
          </a:xfrm>
        </p:grpSpPr>
        <p:sp>
          <p:nvSpPr>
            <p:cNvPr id="62" name="Elipse 61">
              <a:extLst>
                <a:ext uri="{FF2B5EF4-FFF2-40B4-BE49-F238E27FC236}">
                  <a16:creationId xmlns:a16="http://schemas.microsoft.com/office/drawing/2014/main" id="{60BB6301-B02B-47B7-8980-861A72CDCE3B}"/>
                </a:ext>
              </a:extLst>
            </p:cNvPr>
            <p:cNvSpPr/>
            <p:nvPr/>
          </p:nvSpPr>
          <p:spPr>
            <a:xfrm>
              <a:off x="1312" y="2995393"/>
              <a:ext cx="2798111" cy="1678866"/>
            </a:xfrm>
            <a:prstGeom prst="ellipse">
              <a:avLst/>
            </a:prstGeom>
            <a:ln>
              <a:solidFill>
                <a:schemeClr val="accent4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</p:sp>
        <p:sp>
          <p:nvSpPr>
            <p:cNvPr id="63" name="Elipse 4">
              <a:extLst>
                <a:ext uri="{FF2B5EF4-FFF2-40B4-BE49-F238E27FC236}">
                  <a16:creationId xmlns:a16="http://schemas.microsoft.com/office/drawing/2014/main" id="{DD859EC8-B4F6-49F6-80A5-A9756587C17F}"/>
                </a:ext>
              </a:extLst>
            </p:cNvPr>
            <p:cNvSpPr txBox="1"/>
            <p:nvPr/>
          </p:nvSpPr>
          <p:spPr>
            <a:xfrm>
              <a:off x="411086" y="3241257"/>
              <a:ext cx="1978563" cy="11871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400" kern="1200" dirty="0"/>
                <a:t>Enviar evidencia de todo el proceso al ISAF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0060201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B2381A0C-FBDD-4169-BA33-6A1524BA4A1C}"/>
              </a:ext>
            </a:extLst>
          </p:cNvPr>
          <p:cNvSpPr txBox="1"/>
          <p:nvPr/>
        </p:nvSpPr>
        <p:spPr>
          <a:xfrm>
            <a:off x="1622471" y="70337"/>
            <a:ext cx="468429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rgbClr val="336600"/>
                </a:solidFill>
              </a:rPr>
              <a:t>Ejemplo de Observación del ISAF…</a:t>
            </a:r>
            <a:endParaRPr lang="es-MX" sz="2300" b="1" dirty="0">
              <a:solidFill>
                <a:srgbClr val="336600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C5B77FC-7C88-4BE9-92B8-55EF605FB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290" y="1023119"/>
            <a:ext cx="8804953" cy="463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40871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79881FE-C3FA-427E-8703-3CD2C0D54CE5}"/>
              </a:ext>
            </a:extLst>
          </p:cNvPr>
          <p:cNvSpPr txBox="1"/>
          <p:nvPr/>
        </p:nvSpPr>
        <p:spPr>
          <a:xfrm>
            <a:off x="1868659" y="1413064"/>
            <a:ext cx="845468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6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Normatividad Infringida</a:t>
            </a:r>
            <a:endParaRPr lang="es-MX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*Artículos 2° y 150 de la Constitución Política del Estado de Sonora; 61 fracción IV inciso H, 91 fracciones VIII, IX y XI, 96 fracciones III, V y IX, 129, 131 y 133 de la Ley de Gobierno y Administración Municipal; 34 y 36 de la Ley General de Contabilidad Gubernamental; 6 y 7 de la Ley Estatal de Responsabilidades; Postulados Básicos de Contabilidad Gubernamental; y demás que resulten aplicables.</a:t>
            </a: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es-MX" sz="16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Medida de Solventación </a:t>
            </a:r>
            <a:endParaRPr lang="es-MX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es-MX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Justificar el motivo de lo observado, así como acreditar el análisis suscrito por el Tesorero Municipal de este(os) importe(s) definiendo la factibilidad de pago y presentación al Ayuntamiento para la correspondiente determinación, informando de las gestiones realizadas para su regularización al ISAF, con el propósito de que los estados financieros reflejen saldos reales y vigentes. Debiendo proceder conforme a las disposiciones legales aplicables, respecto de los servidores públicos que resulten responsables de la situación observada.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927E300-979B-4E0F-BB97-3A1D35A24F1A}"/>
              </a:ext>
            </a:extLst>
          </p:cNvPr>
          <p:cNvSpPr txBox="1"/>
          <p:nvPr/>
        </p:nvSpPr>
        <p:spPr>
          <a:xfrm>
            <a:off x="1622471" y="70337"/>
            <a:ext cx="468429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rgbClr val="336600"/>
                </a:solidFill>
              </a:rPr>
              <a:t>…Ejemplo de Observación del ISAF</a:t>
            </a:r>
            <a:endParaRPr lang="es-MX" sz="2300" b="1" dirty="0">
              <a:solidFill>
                <a:srgbClr val="33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153612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B2381A0C-FBDD-4169-BA33-6A1524BA4A1C}"/>
              </a:ext>
            </a:extLst>
          </p:cNvPr>
          <p:cNvSpPr txBox="1"/>
          <p:nvPr/>
        </p:nvSpPr>
        <p:spPr>
          <a:xfrm>
            <a:off x="1622471" y="70337"/>
            <a:ext cx="468429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rgbClr val="336600"/>
                </a:solidFill>
              </a:rPr>
              <a:t>Ejemplo de Observación del ISAF…</a:t>
            </a:r>
            <a:endParaRPr lang="es-MX" sz="2300" b="1" dirty="0">
              <a:solidFill>
                <a:srgbClr val="336600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9E0C50B-F3DF-45EB-9556-F73ECF3338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011" y="1137810"/>
            <a:ext cx="9626886" cy="359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5950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6927E300-979B-4E0F-BB97-3A1D35A24F1A}"/>
              </a:ext>
            </a:extLst>
          </p:cNvPr>
          <p:cNvSpPr txBox="1"/>
          <p:nvPr/>
        </p:nvSpPr>
        <p:spPr>
          <a:xfrm>
            <a:off x="1622471" y="70337"/>
            <a:ext cx="468429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rgbClr val="336600"/>
                </a:solidFill>
              </a:rPr>
              <a:t>…Ejemplo de Observación del ISAF</a:t>
            </a:r>
            <a:endParaRPr lang="es-MX" sz="2300" b="1" dirty="0">
              <a:solidFill>
                <a:srgbClr val="336600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6C2FB71-FCBD-4406-AFBD-756BBFFC1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980" y="667819"/>
            <a:ext cx="9020710" cy="514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40888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DFAA3AC-127E-42FE-8DDD-041706A6DE4B}"/>
              </a:ext>
            </a:extLst>
          </p:cNvPr>
          <p:cNvSpPr txBox="1"/>
          <p:nvPr/>
        </p:nvSpPr>
        <p:spPr>
          <a:xfrm>
            <a:off x="2921195" y="3429000"/>
            <a:ext cx="648286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rgbClr val="812147"/>
                </a:solidFill>
              </a:rPr>
              <a:t>Asiento contable por depuración de Saldos Negativos</a:t>
            </a:r>
            <a:endParaRPr lang="es-MX" b="1" dirty="0">
              <a:solidFill>
                <a:srgbClr val="812147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136FD76-0FD5-4E1D-86DB-28C32A63F572}"/>
              </a:ext>
            </a:extLst>
          </p:cNvPr>
          <p:cNvSpPr txBox="1"/>
          <p:nvPr/>
        </p:nvSpPr>
        <p:spPr>
          <a:xfrm>
            <a:off x="2984513" y="594428"/>
            <a:ext cx="635622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rgbClr val="812147"/>
                </a:solidFill>
              </a:rPr>
              <a:t>Asiento contable por depuración de Saldos Erróneos</a:t>
            </a:r>
            <a:endParaRPr lang="es-MX" b="1" dirty="0">
              <a:solidFill>
                <a:srgbClr val="812147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BD9043E-51C6-46EF-9719-5A9799684D24}"/>
              </a:ext>
            </a:extLst>
          </p:cNvPr>
          <p:cNvSpPr txBox="1"/>
          <p:nvPr/>
        </p:nvSpPr>
        <p:spPr>
          <a:xfrm>
            <a:off x="1608410" y="67496"/>
            <a:ext cx="7726795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dirty="0">
                <a:solidFill>
                  <a:srgbClr val="336600"/>
                </a:solidFill>
              </a:rPr>
              <a:t>Ejemplos de registros Contables por Depuración de Saldos</a:t>
            </a:r>
            <a:endParaRPr lang="es-MX" sz="2300" b="1" dirty="0">
              <a:solidFill>
                <a:srgbClr val="336600"/>
              </a:solidFill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B24C4F1D-0137-46FF-9B2B-C635F2D3CB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499973"/>
              </p:ext>
            </p:extLst>
          </p:nvPr>
        </p:nvGraphicFramePr>
        <p:xfrm>
          <a:off x="1800665" y="995858"/>
          <a:ext cx="8595360" cy="2222122"/>
        </p:xfrm>
        <a:graphic>
          <a:graphicData uri="http://schemas.openxmlformats.org/drawingml/2006/table">
            <a:tbl>
              <a:tblPr firstRow="1" firstCol="1" bandRow="1"/>
              <a:tblGrid>
                <a:gridCol w="542032">
                  <a:extLst>
                    <a:ext uri="{9D8B030D-6E8A-4147-A177-3AD203B41FA5}">
                      <a16:colId xmlns:a16="http://schemas.microsoft.com/office/drawing/2014/main" val="150457335"/>
                    </a:ext>
                  </a:extLst>
                </a:gridCol>
                <a:gridCol w="3744074">
                  <a:extLst>
                    <a:ext uri="{9D8B030D-6E8A-4147-A177-3AD203B41FA5}">
                      <a16:colId xmlns:a16="http://schemas.microsoft.com/office/drawing/2014/main" val="1474417455"/>
                    </a:ext>
                  </a:extLst>
                </a:gridCol>
                <a:gridCol w="742642">
                  <a:extLst>
                    <a:ext uri="{9D8B030D-6E8A-4147-A177-3AD203B41FA5}">
                      <a16:colId xmlns:a16="http://schemas.microsoft.com/office/drawing/2014/main" val="37628968"/>
                    </a:ext>
                  </a:extLst>
                </a:gridCol>
                <a:gridCol w="3566612">
                  <a:extLst>
                    <a:ext uri="{9D8B030D-6E8A-4147-A177-3AD203B41FA5}">
                      <a16:colId xmlns:a16="http://schemas.microsoft.com/office/drawing/2014/main" val="1127981791"/>
                    </a:ext>
                  </a:extLst>
                </a:gridCol>
              </a:tblGrid>
              <a:tr h="31744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CARGO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ABONO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184003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2.1.1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Cuentas Por Pagar a Corto Plazo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4592180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2.1.2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Documentos por Pagar a Corto Plazo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0549406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2.2.1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Cuentas Por Pagar a Largo Plazo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6915121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3.2.5.2.9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Cambios Por Errores Contables (Depuración)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2626708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7.7.X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Depuración de Cuentas Por Pagar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2681242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7.7.X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Cuentas Por Pagar Depuradas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361114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C6D8DD8-ED27-4176-A945-1EE86668E5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463513"/>
              </p:ext>
            </p:extLst>
          </p:nvPr>
        </p:nvGraphicFramePr>
        <p:xfrm>
          <a:off x="1800665" y="3844498"/>
          <a:ext cx="8595360" cy="2222122"/>
        </p:xfrm>
        <a:graphic>
          <a:graphicData uri="http://schemas.openxmlformats.org/drawingml/2006/table">
            <a:tbl>
              <a:tblPr firstRow="1" firstCol="1" bandRow="1"/>
              <a:tblGrid>
                <a:gridCol w="741692">
                  <a:extLst>
                    <a:ext uri="{9D8B030D-6E8A-4147-A177-3AD203B41FA5}">
                      <a16:colId xmlns:a16="http://schemas.microsoft.com/office/drawing/2014/main" val="2304539479"/>
                    </a:ext>
                  </a:extLst>
                </a:gridCol>
                <a:gridCol w="3568012">
                  <a:extLst>
                    <a:ext uri="{9D8B030D-6E8A-4147-A177-3AD203B41FA5}">
                      <a16:colId xmlns:a16="http://schemas.microsoft.com/office/drawing/2014/main" val="770050001"/>
                    </a:ext>
                  </a:extLst>
                </a:gridCol>
                <a:gridCol w="540638">
                  <a:extLst>
                    <a:ext uri="{9D8B030D-6E8A-4147-A177-3AD203B41FA5}">
                      <a16:colId xmlns:a16="http://schemas.microsoft.com/office/drawing/2014/main" val="3324955498"/>
                    </a:ext>
                  </a:extLst>
                </a:gridCol>
                <a:gridCol w="3745018">
                  <a:extLst>
                    <a:ext uri="{9D8B030D-6E8A-4147-A177-3AD203B41FA5}">
                      <a16:colId xmlns:a16="http://schemas.microsoft.com/office/drawing/2014/main" val="3106248405"/>
                    </a:ext>
                  </a:extLst>
                </a:gridCol>
              </a:tblGrid>
              <a:tr h="31744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CARGO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ABONO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529645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3.2.5.2.9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Cambios Por Errores Contables (Depuración)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69952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2.1.1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Cuentas Por Pagar a Corto Plazo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0915436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2.1.2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Documentos por Pagar a Corto Plazo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6233237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2.2.1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Cuentas Por Pagar a Largo Plazo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08876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7.7.X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Depuración de Cuentas Por Pagar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9451216"/>
                  </a:ext>
                </a:extLst>
              </a:tr>
              <a:tr h="3174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7.7.X</a:t>
                      </a:r>
                      <a:endParaRPr lang="es-MX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Cuentas Por Pagar Depuradas</a:t>
                      </a:r>
                      <a:endParaRPr lang="es-MX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9324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074007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isaf am">
  <a:themeElements>
    <a:clrScheme name="IR 2017">
      <a:dk1>
        <a:sysClr val="windowText" lastClr="000000"/>
      </a:dk1>
      <a:lt1>
        <a:sysClr val="window" lastClr="FFFFFF"/>
      </a:lt1>
      <a:dk2>
        <a:srgbClr val="323232"/>
      </a:dk2>
      <a:lt2>
        <a:srgbClr val="C8C8C8"/>
      </a:lt2>
      <a:accent1>
        <a:srgbClr val="F07F09"/>
      </a:accent1>
      <a:accent2>
        <a:srgbClr val="812147"/>
      </a:accent2>
      <a:accent3>
        <a:srgbClr val="1B587C"/>
      </a:accent3>
      <a:accent4>
        <a:srgbClr val="287D77"/>
      </a:accent4>
      <a:accent5>
        <a:srgbClr val="990033"/>
      </a:accent5>
      <a:accent6>
        <a:srgbClr val="C19859"/>
      </a:accent6>
      <a:hlink>
        <a:srgbClr val="6B9F25"/>
      </a:hlink>
      <a:folHlink>
        <a:srgbClr val="B26B02"/>
      </a:folHlink>
    </a:clrScheme>
    <a:fontScheme name="source">
      <a:majorFont>
        <a:latin typeface="Source Sans Pro Black"/>
        <a:ea typeface=""/>
        <a:cs typeface=""/>
      </a:majorFont>
      <a:minorFont>
        <a:latin typeface="Source Sans Pro"/>
        <a:ea typeface=""/>
        <a:cs typeface=""/>
      </a:minorFont>
    </a:fontScheme>
    <a:fmtScheme name="Borde de resplandor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af am" id="{5876D89F-858A-4622-B92B-DE4F013F7281}" vid="{754897CA-C0B3-463A-9958-CB867A9588A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isaf am</Template>
  <TotalTime>1435</TotalTime>
  <Words>1750</Words>
  <Application>Microsoft Office PowerPoint</Application>
  <PresentationFormat>Panorámica</PresentationFormat>
  <Paragraphs>186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Calibri</vt:lpstr>
      <vt:lpstr>Source Sans Pro</vt:lpstr>
      <vt:lpstr>Source Sans Pro Light</vt:lpstr>
      <vt:lpstr>Source Sans Pro Black</vt:lpstr>
      <vt:lpstr>Open Sans</vt:lpstr>
      <vt:lpstr>isaf am</vt:lpstr>
      <vt:lpstr> Procedimiento de Solventación para Observaciones de Saldos Antiguos  Depuración de Cuentas por Cobrar y Cuentas por Pagar</vt:lpstr>
      <vt:lpstr>Presentación de PowerPoint</vt:lpstr>
      <vt:lpstr> PROCEDIMIENTO DE DEPURACIÓN DE SALDOS ANTIGUOS  Cuentas correspondientes a los rubros de CUENTAS POR COBRAR Y ANTICIPOS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PROCEDIMIENTO DE DEPURACIÓN DE SALDOS ANTIGUOS  Cuentas correspondientes a los rubros de PASIVO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proceso de fiscalización en los municipios de Sonora</dc:title>
  <dc:creator>Luis Armando Moreno</dc:creator>
  <cp:lastModifiedBy>MARTIN ALBERTO IBARRA GALLARDO</cp:lastModifiedBy>
  <cp:revision>501</cp:revision>
  <cp:lastPrinted>2019-09-23T15:36:37Z</cp:lastPrinted>
  <dcterms:created xsi:type="dcterms:W3CDTF">2018-10-21T18:23:47Z</dcterms:created>
  <dcterms:modified xsi:type="dcterms:W3CDTF">2020-12-03T19:02:38Z</dcterms:modified>
</cp:coreProperties>
</file>